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handoutMasterIdLst>
    <p:handoutMasterId r:id="rId30"/>
  </p:handoutMasterIdLst>
  <p:sldIdLst>
    <p:sldId id="261" r:id="rId2"/>
    <p:sldId id="287" r:id="rId3"/>
    <p:sldId id="259" r:id="rId4"/>
    <p:sldId id="293" r:id="rId5"/>
    <p:sldId id="278" r:id="rId6"/>
    <p:sldId id="277" r:id="rId7"/>
    <p:sldId id="292" r:id="rId8"/>
    <p:sldId id="285" r:id="rId9"/>
    <p:sldId id="279" r:id="rId10"/>
    <p:sldId id="288" r:id="rId11"/>
    <p:sldId id="290" r:id="rId12"/>
    <p:sldId id="299" r:id="rId13"/>
    <p:sldId id="300" r:id="rId14"/>
    <p:sldId id="289" r:id="rId15"/>
    <p:sldId id="281" r:id="rId16"/>
    <p:sldId id="280" r:id="rId17"/>
    <p:sldId id="301" r:id="rId18"/>
    <p:sldId id="297" r:id="rId19"/>
    <p:sldId id="295" r:id="rId20"/>
    <p:sldId id="294" r:id="rId21"/>
    <p:sldId id="302" r:id="rId22"/>
    <p:sldId id="303" r:id="rId23"/>
    <p:sldId id="283" r:id="rId24"/>
    <p:sldId id="284" r:id="rId25"/>
    <p:sldId id="296" r:id="rId26"/>
    <p:sldId id="282" r:id="rId27"/>
    <p:sldId id="276" r:id="rId28"/>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A4D"/>
    <a:srgbClr val="69BE28"/>
    <a:srgbClr val="FAC747"/>
    <a:srgbClr val="E5E5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885DFB-DB9E-6744-46A6-5D5F934DAE26}" v="14" dt="2025-10-03T14:45:23.904"/>
    <p1510:client id="{FA490728-DA59-7867-079F-BBB144087D94}" v="1153" dt="2025-10-03T14:46:27.161"/>
  </p1510:revLst>
</p1510:revInfo>
</file>

<file path=ppt/tableStyles.xml><?xml version="1.0" encoding="utf-8"?>
<a:tblStyleLst xmlns:a="http://schemas.openxmlformats.org/drawingml/2006/main" def="{5C22544A-7EE6-4342-B048-85BDC9FD1C3A}">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20"/>
  </p:normalViewPr>
  <p:slideViewPr>
    <p:cSldViewPr snapToGrid="0">
      <p:cViewPr varScale="1">
        <p:scale>
          <a:sx n="102" d="100"/>
          <a:sy n="102" d="100"/>
        </p:scale>
        <p:origin x="8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microsoft.com/office/2015/10/relationships/revisionInfo" Target="revisionInfo.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https://csuohio.sharepoint.com/sites/CAEPAccreditation2023/Shared%20Documents/General/Annual%20Reporting%20-%20copied%20to%20LPAAC/2025%20working%20files/2.%20Satisfaction%20of%20employers%20and%20stakeholder%20involvement%20(initial%20and%20advanced)%20(R4.2,R5.3.RA4.1)/Preservice%20Teacher%20Survey,%20Resident%20Educator%20Survey,%20and%20Principal%20Intern%20Survey/Preservice%20Survey%20Comparison%202023.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Preservice Survey 21-23 VS. 2023 Statewide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'Statewide Comparison'!$A$11</c:f>
              <c:strCache>
                <c:ptCount val="1"/>
                <c:pt idx="0">
                  <c:v>2021</c:v>
                </c:pt>
              </c:strCache>
            </c:strRef>
          </c:tx>
          <c:spPr>
            <a:solidFill>
              <a:srgbClr val="637CEF"/>
            </a:solidFill>
            <a:ln>
              <a:noFill/>
            </a:ln>
            <a:effectLst/>
          </c:spPr>
          <c:invertIfNegative val="0"/>
          <c:cat>
            <c:numRef>
              <c:f>'Statewide Comparison'!$B$10:$F$10</c:f>
              <c:numCache>
                <c:formatCode>General</c:formatCode>
                <c:ptCount val="5"/>
                <c:pt idx="0">
                  <c:v>1</c:v>
                </c:pt>
                <c:pt idx="1">
                  <c:v>2</c:v>
                </c:pt>
                <c:pt idx="2">
                  <c:v>3</c:v>
                </c:pt>
                <c:pt idx="3">
                  <c:v>4</c:v>
                </c:pt>
                <c:pt idx="4">
                  <c:v>5</c:v>
                </c:pt>
              </c:numCache>
            </c:numRef>
          </c:cat>
          <c:val>
            <c:numRef>
              <c:f>'Statewide Comparison'!$B$11:$F$11</c:f>
              <c:numCache>
                <c:formatCode>General</c:formatCode>
                <c:ptCount val="5"/>
                <c:pt idx="0">
                  <c:v>3.233333333</c:v>
                </c:pt>
                <c:pt idx="1">
                  <c:v>3.0333333329999999</c:v>
                </c:pt>
                <c:pt idx="2">
                  <c:v>3.0666666669999998</c:v>
                </c:pt>
                <c:pt idx="3">
                  <c:v>3.1333333329999999</c:v>
                </c:pt>
                <c:pt idx="4">
                  <c:v>3</c:v>
                </c:pt>
              </c:numCache>
            </c:numRef>
          </c:val>
          <c:extLst>
            <c:ext xmlns:c16="http://schemas.microsoft.com/office/drawing/2014/chart" uri="{C3380CC4-5D6E-409C-BE32-E72D297353CC}">
              <c16:uniqueId val="{00000000-4291-4186-80BD-58193CE97669}"/>
            </c:ext>
          </c:extLst>
        </c:ser>
        <c:ser>
          <c:idx val="1"/>
          <c:order val="1"/>
          <c:tx>
            <c:strRef>
              <c:f>'Statewide Comparison'!$A$12</c:f>
              <c:strCache>
                <c:ptCount val="1"/>
                <c:pt idx="0">
                  <c:v>2022</c:v>
                </c:pt>
              </c:strCache>
            </c:strRef>
          </c:tx>
          <c:spPr>
            <a:solidFill>
              <a:srgbClr val="E3008C"/>
            </a:solidFill>
            <a:ln>
              <a:noFill/>
            </a:ln>
            <a:effectLst/>
          </c:spPr>
          <c:invertIfNegative val="0"/>
          <c:cat>
            <c:numRef>
              <c:f>'Statewide Comparison'!$B$10:$F$10</c:f>
              <c:numCache>
                <c:formatCode>General</c:formatCode>
                <c:ptCount val="5"/>
                <c:pt idx="0">
                  <c:v>1</c:v>
                </c:pt>
                <c:pt idx="1">
                  <c:v>2</c:v>
                </c:pt>
                <c:pt idx="2">
                  <c:v>3</c:v>
                </c:pt>
                <c:pt idx="3">
                  <c:v>4</c:v>
                </c:pt>
                <c:pt idx="4">
                  <c:v>5</c:v>
                </c:pt>
              </c:numCache>
            </c:numRef>
          </c:cat>
          <c:val>
            <c:numRef>
              <c:f>'Statewide Comparison'!$B$12:$F$12</c:f>
              <c:numCache>
                <c:formatCode>General</c:formatCode>
                <c:ptCount val="5"/>
                <c:pt idx="0">
                  <c:v>3.29</c:v>
                </c:pt>
                <c:pt idx="1">
                  <c:v>2.97</c:v>
                </c:pt>
                <c:pt idx="2">
                  <c:v>3.05</c:v>
                </c:pt>
                <c:pt idx="3">
                  <c:v>3.24</c:v>
                </c:pt>
                <c:pt idx="4">
                  <c:v>3.29</c:v>
                </c:pt>
              </c:numCache>
            </c:numRef>
          </c:val>
          <c:extLst>
            <c:ext xmlns:c16="http://schemas.microsoft.com/office/drawing/2014/chart" uri="{C3380CC4-5D6E-409C-BE32-E72D297353CC}">
              <c16:uniqueId val="{00000001-4291-4186-80BD-58193CE97669}"/>
            </c:ext>
          </c:extLst>
        </c:ser>
        <c:ser>
          <c:idx val="2"/>
          <c:order val="2"/>
          <c:tx>
            <c:strRef>
              <c:f>'Statewide Comparison'!$A$13</c:f>
              <c:strCache>
                <c:ptCount val="1"/>
                <c:pt idx="0">
                  <c:v>2023</c:v>
                </c:pt>
              </c:strCache>
            </c:strRef>
          </c:tx>
          <c:spPr>
            <a:solidFill>
              <a:srgbClr val="2AA0A4"/>
            </a:solidFill>
            <a:ln>
              <a:noFill/>
            </a:ln>
            <a:effectLst/>
          </c:spPr>
          <c:invertIfNegative val="0"/>
          <c:cat>
            <c:numRef>
              <c:f>'Statewide Comparison'!$B$10:$F$10</c:f>
              <c:numCache>
                <c:formatCode>General</c:formatCode>
                <c:ptCount val="5"/>
                <c:pt idx="0">
                  <c:v>1</c:v>
                </c:pt>
                <c:pt idx="1">
                  <c:v>2</c:v>
                </c:pt>
                <c:pt idx="2">
                  <c:v>3</c:v>
                </c:pt>
                <c:pt idx="3">
                  <c:v>4</c:v>
                </c:pt>
                <c:pt idx="4">
                  <c:v>5</c:v>
                </c:pt>
              </c:numCache>
            </c:numRef>
          </c:cat>
          <c:val>
            <c:numRef>
              <c:f>'Statewide Comparison'!$B$13:$F$13</c:f>
              <c:numCache>
                <c:formatCode>General</c:formatCode>
                <c:ptCount val="5"/>
                <c:pt idx="0">
                  <c:v>3.2941176470588234</c:v>
                </c:pt>
                <c:pt idx="1">
                  <c:v>2.9117647058823528</c:v>
                </c:pt>
                <c:pt idx="2">
                  <c:v>2.9117647058823528</c:v>
                </c:pt>
                <c:pt idx="3">
                  <c:v>3</c:v>
                </c:pt>
                <c:pt idx="4">
                  <c:v>2.9411764705882355</c:v>
                </c:pt>
              </c:numCache>
            </c:numRef>
          </c:val>
          <c:extLst>
            <c:ext xmlns:c16="http://schemas.microsoft.com/office/drawing/2014/chart" uri="{C3380CC4-5D6E-409C-BE32-E72D297353CC}">
              <c16:uniqueId val="{00000002-4291-4186-80BD-58193CE97669}"/>
            </c:ext>
          </c:extLst>
        </c:ser>
        <c:ser>
          <c:idx val="3"/>
          <c:order val="3"/>
          <c:tx>
            <c:strRef>
              <c:f>'Statewide Comparison'!$A$14</c:f>
              <c:strCache>
                <c:ptCount val="1"/>
                <c:pt idx="0">
                  <c:v>2023 State</c:v>
                </c:pt>
              </c:strCache>
            </c:strRef>
          </c:tx>
          <c:spPr>
            <a:solidFill>
              <a:srgbClr val="9373C0"/>
            </a:solidFill>
            <a:ln>
              <a:noFill/>
            </a:ln>
            <a:effectLst/>
          </c:spPr>
          <c:invertIfNegative val="0"/>
          <c:cat>
            <c:numRef>
              <c:f>'Statewide Comparison'!$B$10:$F$10</c:f>
              <c:numCache>
                <c:formatCode>General</c:formatCode>
                <c:ptCount val="5"/>
                <c:pt idx="0">
                  <c:v>1</c:v>
                </c:pt>
                <c:pt idx="1">
                  <c:v>2</c:v>
                </c:pt>
                <c:pt idx="2">
                  <c:v>3</c:v>
                </c:pt>
                <c:pt idx="3">
                  <c:v>4</c:v>
                </c:pt>
                <c:pt idx="4">
                  <c:v>5</c:v>
                </c:pt>
              </c:numCache>
            </c:numRef>
          </c:cat>
          <c:val>
            <c:numRef>
              <c:f>'Statewide Comparison'!$B$14:$F$14</c:f>
              <c:numCache>
                <c:formatCode>General</c:formatCode>
                <c:ptCount val="5"/>
                <c:pt idx="0">
                  <c:v>3.49</c:v>
                </c:pt>
                <c:pt idx="1">
                  <c:v>3.31</c:v>
                </c:pt>
                <c:pt idx="2">
                  <c:v>3.35</c:v>
                </c:pt>
                <c:pt idx="3">
                  <c:v>3.44</c:v>
                </c:pt>
                <c:pt idx="4">
                  <c:v>3.4</c:v>
                </c:pt>
              </c:numCache>
            </c:numRef>
          </c:val>
          <c:extLst>
            <c:ext xmlns:c16="http://schemas.microsoft.com/office/drawing/2014/chart" uri="{C3380CC4-5D6E-409C-BE32-E72D297353CC}">
              <c16:uniqueId val="{00000003-4291-4186-80BD-58193CE97669}"/>
            </c:ext>
          </c:extLst>
        </c:ser>
        <c:dLbls>
          <c:showLegendKey val="0"/>
          <c:showVal val="0"/>
          <c:showCatName val="0"/>
          <c:showSerName val="0"/>
          <c:showPercent val="0"/>
          <c:showBubbleSize val="0"/>
        </c:dLbls>
        <c:gapWidth val="219"/>
        <c:axId val="491884039"/>
        <c:axId val="1337925639"/>
      </c:barChart>
      <c:catAx>
        <c:axId val="4918840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37925639"/>
        <c:crosses val="autoZero"/>
        <c:auto val="1"/>
        <c:lblAlgn val="ctr"/>
        <c:lblOffset val="100"/>
        <c:noMultiLvlLbl val="0"/>
      </c:catAx>
      <c:valAx>
        <c:axId val="133792563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188403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000">
  <a:srgbClr val="637CEF"/>
  <a:srgbClr val="E3008C"/>
  <a:srgbClr val="2AA0A4"/>
  <a:srgbClr val="9373C0"/>
  <a:srgbClr val="13A10E"/>
  <a:srgbClr val="3A96DD"/>
  <a:srgbClr val="CA5010"/>
  <a:srgbClr val="57811B"/>
  <a:srgbClr val="B146C2"/>
  <a:srgbClr val="AE8C00"/>
  <a:srgbClr val="AE8C00"/>
  <a:srgbClr val="637CEF"/>
  <a:srgbClr val="EE5FB7"/>
  <a:srgbClr val="008B94"/>
  <a:srgbClr val="D77440"/>
  <a:srgbClr val="BA58C9"/>
  <a:srgbClr val="3A96DD"/>
  <a:srgbClr val="E3008C"/>
  <a:srgbClr val="C36BD1"/>
  <a:srgbClr val="D06228"/>
  <a:srgbClr val="57811B"/>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DA008CEB-6A2C-430C-97E5-30BBD69D17B4}" type="datetimeFigureOut">
              <a:rPr lang="en-US" smtClean="0"/>
              <a:t>10/3/25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B5C6AB6F-17FC-4123-A2C4-92FF8529EA1C}" type="slidenum">
              <a:rPr lang="en-US" smtClean="0"/>
              <a:t>‹#›</a:t>
            </a:fld>
            <a:endParaRPr lang="en-US"/>
          </a:p>
        </p:txBody>
      </p:sp>
    </p:spTree>
    <p:extLst>
      <p:ext uri="{BB962C8B-B14F-4D97-AF65-F5344CB8AC3E}">
        <p14:creationId xmlns:p14="http://schemas.microsoft.com/office/powerpoint/2010/main" val="31145447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9F7158AE-4464-4F4F-B1C5-E9156B193030}" type="datetimeFigureOut">
              <a:rPr lang="en-US" smtClean="0"/>
              <a:t>10/3/25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3CDAC644-F475-48EA-B70B-ED59170D648E}" type="slidenum">
              <a:rPr lang="en-US" smtClean="0"/>
              <a:t>‹#›</a:t>
            </a:fld>
            <a:endParaRPr lang="en-US"/>
          </a:p>
        </p:txBody>
      </p:sp>
    </p:spTree>
    <p:extLst>
      <p:ext uri="{BB962C8B-B14F-4D97-AF65-F5344CB8AC3E}">
        <p14:creationId xmlns:p14="http://schemas.microsoft.com/office/powerpoint/2010/main" val="1289038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codes.ohio.gov/orc/3333.048"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codes.ohio.gov/orc/3333.048"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codes.ohio.gov/orc/3333.048"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AC644-F475-48EA-B70B-ED59170D648E}" type="slidenum">
              <a:rPr lang="en-US" smtClean="0"/>
              <a:t>1</a:t>
            </a:fld>
            <a:endParaRPr lang="en-US"/>
          </a:p>
        </p:txBody>
      </p:sp>
    </p:spTree>
    <p:extLst>
      <p:ext uri="{BB962C8B-B14F-4D97-AF65-F5344CB8AC3E}">
        <p14:creationId xmlns:p14="http://schemas.microsoft.com/office/powerpoint/2010/main" val="8772072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DAC644-F475-48EA-B70B-ED59170D648E}" type="slidenum">
              <a:rPr lang="en-US" smtClean="0"/>
              <a:t>27</a:t>
            </a:fld>
            <a:endParaRPr lang="en-US"/>
          </a:p>
        </p:txBody>
      </p:sp>
    </p:spTree>
    <p:extLst>
      <p:ext uri="{BB962C8B-B14F-4D97-AF65-F5344CB8AC3E}">
        <p14:creationId xmlns:p14="http://schemas.microsoft.com/office/powerpoint/2010/main" val="2759053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Ohio recognizes that high-quality teachers come from high-quality teacher preparation programs. To help improve the quality of educator preparation programs in Ohio, H.B. 1 of the 128th General Assembly directed the Chancellor of the Ohio Department of Higher Education to develop a system for evaluating Ohio’s educator preparation programs (ORC section </a:t>
            </a:r>
            <a:r>
              <a:rPr lang="en-US">
                <a:hlinkClick r:id="rId3"/>
              </a:rPr>
              <a:t>3333.048</a:t>
            </a:r>
            <a:r>
              <a:rPr lang="en-US"/>
              <a:t>).</a:t>
            </a:r>
          </a:p>
          <a:p>
            <a:r>
              <a:rPr lang="en-US"/>
              <a:t>The Metrics Report requirements were developed in collaboration with the leaders of both the public and private educator preparation programs. Approved Ohio Educator Preparation programs are required to complete the report between October 1-November 30, annually.</a:t>
            </a:r>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10"/>
          </p:nvPr>
        </p:nvSpPr>
        <p:spPr/>
        <p:txBody>
          <a:bodyPr/>
          <a:lstStyle/>
          <a:p>
            <a:fld id="{3CDAC644-F475-48EA-B70B-ED59170D648E}" type="slidenum">
              <a:rPr lang="en-US" smtClean="0"/>
              <a:t>3</a:t>
            </a:fld>
            <a:endParaRPr lang="en-US"/>
          </a:p>
        </p:txBody>
      </p:sp>
    </p:spTree>
    <p:extLst>
      <p:ext uri="{BB962C8B-B14F-4D97-AF65-F5344CB8AC3E}">
        <p14:creationId xmlns:p14="http://schemas.microsoft.com/office/powerpoint/2010/main" val="3477566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5F4AA-347F-8E9A-EA55-5E22A013F4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7B028F-799C-A1D1-9AFC-0A28D153AC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E2EBDB-9AFB-45BC-C88C-25E06EB387A7}"/>
              </a:ext>
            </a:extLst>
          </p:cNvPr>
          <p:cNvSpPr>
            <a:spLocks noGrp="1"/>
          </p:cNvSpPr>
          <p:nvPr>
            <p:ph type="body" idx="1"/>
          </p:nvPr>
        </p:nvSpPr>
        <p:spPr/>
        <p:txBody>
          <a:bodyPr/>
          <a:lstStyle/>
          <a:p>
            <a:r>
              <a:rPr lang="en-US"/>
              <a:t>Ohio recognizes that high-quality teachers come from high-quality teacher preparation programs. To help improve the quality of educator preparation programs in Ohio, H.B. 1 of the 128th General Assembly directed the Chancellor of the Ohio Department of Higher Education to develop a system for evaluating Ohio’s educator preparation programs (ORC section </a:t>
            </a:r>
            <a:r>
              <a:rPr lang="en-US">
                <a:hlinkClick r:id="rId3"/>
              </a:rPr>
              <a:t>3333.048</a:t>
            </a:r>
            <a:r>
              <a:rPr lang="en-US"/>
              <a:t>).</a:t>
            </a:r>
          </a:p>
          <a:p>
            <a:r>
              <a:rPr lang="en-US"/>
              <a:t>The Metrics Report requirements were developed in collaboration with the leaders of both the public and private educator preparation programs. Approved Ohio Educator Preparation programs are required to complete the report between October 1-November 30, annually.</a:t>
            </a:r>
            <a:endParaRPr lang="en-US">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05DB889D-9A25-4F8A-B1AC-365A8A4FBF71}"/>
              </a:ext>
            </a:extLst>
          </p:cNvPr>
          <p:cNvSpPr>
            <a:spLocks noGrp="1"/>
          </p:cNvSpPr>
          <p:nvPr>
            <p:ph type="sldNum" sz="quarter" idx="10"/>
          </p:nvPr>
        </p:nvSpPr>
        <p:spPr/>
        <p:txBody>
          <a:bodyPr/>
          <a:lstStyle/>
          <a:p>
            <a:fld id="{3CDAC644-F475-48EA-B70B-ED59170D648E}" type="slidenum">
              <a:rPr lang="en-US" smtClean="0"/>
              <a:t>4</a:t>
            </a:fld>
            <a:endParaRPr lang="en-US"/>
          </a:p>
        </p:txBody>
      </p:sp>
    </p:spTree>
    <p:extLst>
      <p:ext uri="{BB962C8B-B14F-4D97-AF65-F5344CB8AC3E}">
        <p14:creationId xmlns:p14="http://schemas.microsoft.com/office/powerpoint/2010/main" val="3526664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8A217-4E9C-A02A-4E6D-2680CB43E7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AA67FA-67FD-FD15-01EC-8BBCDA8EE1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5814AE-7A5E-182B-DEFF-F51FD29A14F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AF87CA4-AC40-7EFF-5A5C-B3D9D575BCE8}"/>
              </a:ext>
            </a:extLst>
          </p:cNvPr>
          <p:cNvSpPr>
            <a:spLocks noGrp="1"/>
          </p:cNvSpPr>
          <p:nvPr>
            <p:ph type="sldNum" sz="quarter" idx="10"/>
          </p:nvPr>
        </p:nvSpPr>
        <p:spPr/>
        <p:txBody>
          <a:bodyPr/>
          <a:lstStyle/>
          <a:p>
            <a:fld id="{3CDAC644-F475-48EA-B70B-ED59170D648E}" type="slidenum">
              <a:rPr lang="en-US" smtClean="0"/>
              <a:t>5</a:t>
            </a:fld>
            <a:endParaRPr lang="en-US"/>
          </a:p>
        </p:txBody>
      </p:sp>
    </p:spTree>
    <p:extLst>
      <p:ext uri="{BB962C8B-B14F-4D97-AF65-F5344CB8AC3E}">
        <p14:creationId xmlns:p14="http://schemas.microsoft.com/office/powerpoint/2010/main" val="3305286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84333-F6DC-6D4E-35D4-10996AC082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D47CBE-28F1-D18A-7ECD-DC08F4905D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F8E7BB-956C-65C6-481F-CE2035B581E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94A0506-A9AD-D140-5E66-9DA3E4F6570A}"/>
              </a:ext>
            </a:extLst>
          </p:cNvPr>
          <p:cNvSpPr>
            <a:spLocks noGrp="1"/>
          </p:cNvSpPr>
          <p:nvPr>
            <p:ph type="sldNum" sz="quarter" idx="10"/>
          </p:nvPr>
        </p:nvSpPr>
        <p:spPr/>
        <p:txBody>
          <a:bodyPr/>
          <a:lstStyle/>
          <a:p>
            <a:fld id="{3CDAC644-F475-48EA-B70B-ED59170D648E}" type="slidenum">
              <a:rPr lang="en-US" smtClean="0"/>
              <a:t>6</a:t>
            </a:fld>
            <a:endParaRPr lang="en-US"/>
          </a:p>
        </p:txBody>
      </p:sp>
    </p:spTree>
    <p:extLst>
      <p:ext uri="{BB962C8B-B14F-4D97-AF65-F5344CB8AC3E}">
        <p14:creationId xmlns:p14="http://schemas.microsoft.com/office/powerpoint/2010/main" val="3071619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91CC5-CD4B-B626-4565-4B749DBE50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617555-2914-8FA9-F3C5-6BCDC8953F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39B8B6-85E2-176B-058F-1092D329A26A}"/>
              </a:ext>
            </a:extLst>
          </p:cNvPr>
          <p:cNvSpPr>
            <a:spLocks noGrp="1"/>
          </p:cNvSpPr>
          <p:nvPr>
            <p:ph type="body" idx="1"/>
          </p:nvPr>
        </p:nvSpPr>
        <p:spPr/>
        <p:txBody>
          <a:bodyPr/>
          <a:lstStyle/>
          <a:p>
            <a:r>
              <a:rPr lang="en-US"/>
              <a:t>Ohio recognizes that high-quality teachers come from high-quality teacher preparation programs. To help improve the quality of educator preparation programs in Ohio, H.B. 1 of the 128th General Assembly directed the Chancellor of the Ohio Department of Higher Education to develop a system for evaluating Ohio’s educator preparation programs (ORC section </a:t>
            </a:r>
            <a:r>
              <a:rPr lang="en-US">
                <a:hlinkClick r:id="rId3"/>
              </a:rPr>
              <a:t>3333.048</a:t>
            </a:r>
            <a:r>
              <a:rPr lang="en-US"/>
              <a:t>).</a:t>
            </a:r>
          </a:p>
          <a:p>
            <a:r>
              <a:rPr lang="en-US"/>
              <a:t>The Metrics Report requirements were developed in collaboration with the leaders of both the public and private educator preparation programs. Approved Ohio Educator Preparation programs are required to complete the report between October 1-November 30, annually.</a:t>
            </a:r>
            <a:endParaRPr lang="en-US">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576354CD-6F90-A594-7E91-B48D5C9FF990}"/>
              </a:ext>
            </a:extLst>
          </p:cNvPr>
          <p:cNvSpPr>
            <a:spLocks noGrp="1"/>
          </p:cNvSpPr>
          <p:nvPr>
            <p:ph type="sldNum" sz="quarter" idx="10"/>
          </p:nvPr>
        </p:nvSpPr>
        <p:spPr/>
        <p:txBody>
          <a:bodyPr/>
          <a:lstStyle/>
          <a:p>
            <a:fld id="{3CDAC644-F475-48EA-B70B-ED59170D648E}" type="slidenum">
              <a:rPr lang="en-US" smtClean="0"/>
              <a:t>7</a:t>
            </a:fld>
            <a:endParaRPr lang="en-US"/>
          </a:p>
        </p:txBody>
      </p:sp>
    </p:spTree>
    <p:extLst>
      <p:ext uri="{BB962C8B-B14F-4D97-AF65-F5344CB8AC3E}">
        <p14:creationId xmlns:p14="http://schemas.microsoft.com/office/powerpoint/2010/main" val="1367817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solidFill>
                  <a:srgbClr val="000000"/>
                </a:solidFill>
                <a:latin typeface="Times"/>
                <a:cs typeface="Times"/>
              </a:rPr>
              <a:t>These data provide institutions with a valuable opportunity to gauge candidate satisfaction with program content, academic and clinical experience, and advising—all of which may impact retention rates and program effectiveness.</a:t>
            </a:r>
            <a:endParaRPr lang="en-US"/>
          </a:p>
        </p:txBody>
      </p:sp>
      <p:sp>
        <p:nvSpPr>
          <p:cNvPr id="4" name="Slide Number Placeholder 3"/>
          <p:cNvSpPr>
            <a:spLocks noGrp="1"/>
          </p:cNvSpPr>
          <p:nvPr>
            <p:ph type="sldNum" sz="quarter" idx="5"/>
          </p:nvPr>
        </p:nvSpPr>
        <p:spPr/>
        <p:txBody>
          <a:bodyPr/>
          <a:lstStyle/>
          <a:p>
            <a:fld id="{3CDAC644-F475-48EA-B70B-ED59170D648E}" type="slidenum">
              <a:rPr lang="en-US" smtClean="0"/>
              <a:t>8</a:t>
            </a:fld>
            <a:endParaRPr lang="en-US"/>
          </a:p>
        </p:txBody>
      </p:sp>
    </p:spTree>
    <p:extLst>
      <p:ext uri="{BB962C8B-B14F-4D97-AF65-F5344CB8AC3E}">
        <p14:creationId xmlns:p14="http://schemas.microsoft.com/office/powerpoint/2010/main" val="2327630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F1346-0CAF-587E-142F-33D8377946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B2D20D-57A1-69BB-A9A1-F394E10D53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804346-6DD9-C974-D9D4-8E72A4452A1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3F3AF87-D396-6493-0FA4-BDBC8563D66C}"/>
              </a:ext>
            </a:extLst>
          </p:cNvPr>
          <p:cNvSpPr>
            <a:spLocks noGrp="1"/>
          </p:cNvSpPr>
          <p:nvPr>
            <p:ph type="sldNum" sz="quarter" idx="10"/>
          </p:nvPr>
        </p:nvSpPr>
        <p:spPr/>
        <p:txBody>
          <a:bodyPr/>
          <a:lstStyle/>
          <a:p>
            <a:fld id="{3CDAC644-F475-48EA-B70B-ED59170D648E}" type="slidenum">
              <a:rPr lang="en-US" smtClean="0"/>
              <a:t>16</a:t>
            </a:fld>
            <a:endParaRPr lang="en-US"/>
          </a:p>
        </p:txBody>
      </p:sp>
    </p:spTree>
    <p:extLst>
      <p:ext uri="{BB962C8B-B14F-4D97-AF65-F5344CB8AC3E}">
        <p14:creationId xmlns:p14="http://schemas.microsoft.com/office/powerpoint/2010/main" val="4265744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89700-B8F6-1DD6-3722-B1458B66EC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72A0EA-BE27-B0B2-BD36-7062F5CD1F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770C1B-3C20-7E02-5911-1C226AFDFCE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8FDB7D6-9CD7-8B12-9010-8AD1F37F58FD}"/>
              </a:ext>
            </a:extLst>
          </p:cNvPr>
          <p:cNvSpPr>
            <a:spLocks noGrp="1"/>
          </p:cNvSpPr>
          <p:nvPr>
            <p:ph type="sldNum" sz="quarter" idx="10"/>
          </p:nvPr>
        </p:nvSpPr>
        <p:spPr/>
        <p:txBody>
          <a:bodyPr/>
          <a:lstStyle/>
          <a:p>
            <a:fld id="{3CDAC644-F475-48EA-B70B-ED59170D648E}" type="slidenum">
              <a:rPr lang="en-US" smtClean="0"/>
              <a:t>19</a:t>
            </a:fld>
            <a:endParaRPr lang="en-US"/>
          </a:p>
        </p:txBody>
      </p:sp>
    </p:spTree>
    <p:extLst>
      <p:ext uri="{BB962C8B-B14F-4D97-AF65-F5344CB8AC3E}">
        <p14:creationId xmlns:p14="http://schemas.microsoft.com/office/powerpoint/2010/main" val="314278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8F45C-73D6-63FB-CD62-9A4697FC91B5}"/>
              </a:ext>
            </a:extLst>
          </p:cNvPr>
          <p:cNvSpPr>
            <a:spLocks noGrp="1"/>
          </p:cNvSpPr>
          <p:nvPr>
            <p:ph type="ctrTitle"/>
          </p:nvPr>
        </p:nvSpPr>
        <p:spPr>
          <a:xfrm>
            <a:off x="1524000" y="1271450"/>
            <a:ext cx="9144000" cy="2387600"/>
          </a:xfrm>
          <a:prstGeom prst="rect">
            <a:avLst/>
          </a:prstGeom>
        </p:spPr>
        <p:txBody>
          <a:bodyPr anchor="b"/>
          <a:lstStyle>
            <a:lvl1pPr algn="ctr">
              <a:defRPr sz="6000" b="1" i="0">
                <a:solidFill>
                  <a:srgbClr val="006A4D"/>
                </a:solidFill>
                <a:latin typeface="Trade Gothic Next Heavy" panose="020B0503040303020004" pitchFamily="34" charset="0"/>
              </a:defRPr>
            </a:lvl1pPr>
          </a:lstStyle>
          <a:p>
            <a:r>
              <a:rPr lang="en-US"/>
              <a:t>Click to edit Master title</a:t>
            </a:r>
          </a:p>
        </p:txBody>
      </p:sp>
      <p:sp>
        <p:nvSpPr>
          <p:cNvPr id="3" name="Subtitle 2">
            <a:extLst>
              <a:ext uri="{FF2B5EF4-FFF2-40B4-BE49-F238E27FC236}">
                <a16:creationId xmlns:a16="http://schemas.microsoft.com/office/drawing/2014/main" id="{C91EB4EF-F767-B6F8-4E81-412D2EA3399A}"/>
              </a:ext>
            </a:extLst>
          </p:cNvPr>
          <p:cNvSpPr>
            <a:spLocks noGrp="1"/>
          </p:cNvSpPr>
          <p:nvPr>
            <p:ph type="subTitle" idx="1"/>
          </p:nvPr>
        </p:nvSpPr>
        <p:spPr>
          <a:xfrm>
            <a:off x="1524000" y="3751125"/>
            <a:ext cx="9144000" cy="1655762"/>
          </a:xfrm>
          <a:prstGeom prst="rect">
            <a:avLst/>
          </a:prstGeom>
        </p:spPr>
        <p:txBody>
          <a:bodyPr/>
          <a:lstStyle>
            <a:lvl1pPr marL="0" indent="0" algn="ctr">
              <a:buNone/>
              <a:defRPr sz="2400" b="1" i="0">
                <a:solidFill>
                  <a:schemeClr val="tx1">
                    <a:lumMod val="50000"/>
                    <a:lumOff val="50000"/>
                  </a:schemeClr>
                </a:solidFill>
                <a:latin typeface="Trade Gothic Next Cond" panose="020B05060403030200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CF766D-8D05-A6BC-D56A-0C5EA0BB67AB}"/>
              </a:ext>
            </a:extLst>
          </p:cNvPr>
          <p:cNvSpPr>
            <a:spLocks noGrp="1"/>
          </p:cNvSpPr>
          <p:nvPr>
            <p:ph type="dt" sz="half" idx="10"/>
          </p:nvPr>
        </p:nvSpPr>
        <p:spPr>
          <a:xfrm>
            <a:off x="838200" y="6356350"/>
            <a:ext cx="2743200" cy="365125"/>
          </a:xfrm>
          <a:prstGeom prst="rect">
            <a:avLst/>
          </a:prstGeom>
        </p:spPr>
        <p:txBody>
          <a:bodyPr/>
          <a:lstStyle/>
          <a:p>
            <a:fld id="{5C1E0E2D-9E4E-1143-88EB-60ECA00F85EC}" type="datetimeFigureOut">
              <a:rPr lang="en-US" smtClean="0"/>
              <a:t>10/3/25</a:t>
            </a:fld>
            <a:endParaRPr lang="en-US"/>
          </a:p>
        </p:txBody>
      </p:sp>
      <p:sp>
        <p:nvSpPr>
          <p:cNvPr id="5" name="Footer Placeholder 4">
            <a:extLst>
              <a:ext uri="{FF2B5EF4-FFF2-40B4-BE49-F238E27FC236}">
                <a16:creationId xmlns:a16="http://schemas.microsoft.com/office/drawing/2014/main" id="{12183DB0-AC48-5432-6095-8C0447B5F67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3EE8066-000D-1458-CDE3-E9BD9F71BF46}"/>
              </a:ext>
            </a:extLst>
          </p:cNvPr>
          <p:cNvSpPr>
            <a:spLocks noGrp="1"/>
          </p:cNvSpPr>
          <p:nvPr>
            <p:ph type="sldNum" sz="quarter" idx="12"/>
          </p:nvPr>
        </p:nvSpPr>
        <p:spPr>
          <a:xfrm>
            <a:off x="8610600" y="6356350"/>
            <a:ext cx="2743200" cy="365125"/>
          </a:xfrm>
          <a:prstGeom prst="rect">
            <a:avLst/>
          </a:prstGeom>
        </p:spPr>
        <p:txBody>
          <a:bodyPr/>
          <a:lstStyle/>
          <a:p>
            <a:fld id="{D7AD48D3-B23E-AF47-B964-844E95F896F7}" type="slidenum">
              <a:rPr lang="en-US" smtClean="0"/>
              <a:t>‹#›</a:t>
            </a:fld>
            <a:endParaRPr lang="en-US"/>
          </a:p>
        </p:txBody>
      </p:sp>
    </p:spTree>
    <p:extLst>
      <p:ext uri="{BB962C8B-B14F-4D97-AF65-F5344CB8AC3E}">
        <p14:creationId xmlns:p14="http://schemas.microsoft.com/office/powerpoint/2010/main" val="3018878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2924D-E88B-EA0D-42E1-C47DFDBA4390}"/>
              </a:ext>
            </a:extLst>
          </p:cNvPr>
          <p:cNvSpPr>
            <a:spLocks noGrp="1"/>
          </p:cNvSpPr>
          <p:nvPr>
            <p:ph type="title"/>
          </p:nvPr>
        </p:nvSpPr>
        <p:spPr>
          <a:xfrm>
            <a:off x="838200" y="2176922"/>
            <a:ext cx="10515600" cy="805986"/>
          </a:xfrm>
          <a:prstGeom prst="rect">
            <a:avLst/>
          </a:prstGeom>
        </p:spPr>
        <p:txBody>
          <a:bodyPr/>
          <a:lstStyle>
            <a:lvl1pPr algn="l">
              <a:defRPr b="1" i="0">
                <a:solidFill>
                  <a:srgbClr val="006A4D"/>
                </a:solidFill>
                <a:latin typeface="Trade Gothic Next Heavy" panose="020B05030403030200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BD45B63B-AF01-AF7C-BDAB-B1CD207D3893}"/>
              </a:ext>
            </a:extLst>
          </p:cNvPr>
          <p:cNvSpPr>
            <a:spLocks noGrp="1"/>
          </p:cNvSpPr>
          <p:nvPr>
            <p:ph idx="1"/>
          </p:nvPr>
        </p:nvSpPr>
        <p:spPr>
          <a:xfrm>
            <a:off x="838200" y="2982907"/>
            <a:ext cx="10515600" cy="3269225"/>
          </a:xfrm>
          <a:prstGeom prst="rect">
            <a:avLst/>
          </a:prstGeom>
        </p:spPr>
        <p:txBody>
          <a:bodyPr/>
          <a:lstStyle>
            <a:lvl1pPr>
              <a:defRPr b="1" i="0">
                <a:solidFill>
                  <a:schemeClr val="tx1">
                    <a:lumMod val="50000"/>
                    <a:lumOff val="50000"/>
                  </a:schemeClr>
                </a:solidFill>
                <a:latin typeface="Trade Gothic Next Cond" panose="020B0506040303020004" pitchFamily="34" charset="0"/>
              </a:defRPr>
            </a:lvl1pPr>
            <a:lvl2pPr>
              <a:defRPr b="0" i="0">
                <a:solidFill>
                  <a:schemeClr val="tx1">
                    <a:lumMod val="50000"/>
                    <a:lumOff val="50000"/>
                  </a:schemeClr>
                </a:solidFill>
                <a:latin typeface="Trade Gothic Next Cond" panose="020B0506040303020004" pitchFamily="34" charset="0"/>
              </a:defRPr>
            </a:lvl2pPr>
            <a:lvl3pPr>
              <a:defRPr b="0" i="0">
                <a:solidFill>
                  <a:schemeClr val="tx1">
                    <a:lumMod val="50000"/>
                    <a:lumOff val="50000"/>
                  </a:schemeClr>
                </a:solidFill>
                <a:latin typeface="Trade Gothic Next Cond" panose="020B0506040303020004" pitchFamily="34" charset="0"/>
              </a:defRPr>
            </a:lvl3pPr>
            <a:lvl4pPr>
              <a:defRPr b="0" i="0">
                <a:solidFill>
                  <a:schemeClr val="tx1">
                    <a:lumMod val="50000"/>
                    <a:lumOff val="50000"/>
                  </a:schemeClr>
                </a:solidFill>
                <a:latin typeface="Trade Gothic Next Cond" panose="020B0506040303020004" pitchFamily="34" charset="0"/>
              </a:defRPr>
            </a:lvl4pPr>
            <a:lvl5pPr>
              <a:defRPr b="0" i="0">
                <a:solidFill>
                  <a:schemeClr val="tx1">
                    <a:lumMod val="50000"/>
                    <a:lumOff val="50000"/>
                  </a:schemeClr>
                </a:solidFill>
                <a:latin typeface="Trade Gothic Next Cond" panose="020B05060403030200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7817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C1642-CB3B-84CE-3372-0CBBCA567009}"/>
              </a:ext>
            </a:extLst>
          </p:cNvPr>
          <p:cNvSpPr>
            <a:spLocks noGrp="1"/>
          </p:cNvSpPr>
          <p:nvPr>
            <p:ph type="title"/>
          </p:nvPr>
        </p:nvSpPr>
        <p:spPr>
          <a:xfrm>
            <a:off x="831850" y="1709738"/>
            <a:ext cx="10515600" cy="2852737"/>
          </a:xfrm>
          <a:prstGeom prst="rect">
            <a:avLst/>
          </a:prstGeom>
        </p:spPr>
        <p:txBody>
          <a:bodyPr anchor="b"/>
          <a:lstStyle>
            <a:lvl1pPr>
              <a:defRPr sz="5400" b="1" i="0">
                <a:solidFill>
                  <a:srgbClr val="006A4D"/>
                </a:solidFill>
                <a:latin typeface="Trade Gothic Next Heavy" panose="020B0503040303020004" pitchFamily="34" charset="0"/>
              </a:defRPr>
            </a:lvl1pPr>
          </a:lstStyle>
          <a:p>
            <a:r>
              <a:rPr lang="en-US"/>
              <a:t>Click to edit Master title style</a:t>
            </a:r>
          </a:p>
        </p:txBody>
      </p:sp>
      <p:sp>
        <p:nvSpPr>
          <p:cNvPr id="3" name="Text Placeholder 2">
            <a:extLst>
              <a:ext uri="{FF2B5EF4-FFF2-40B4-BE49-F238E27FC236}">
                <a16:creationId xmlns:a16="http://schemas.microsoft.com/office/drawing/2014/main" id="{AEB55729-95A4-94AB-329D-F90D53166251}"/>
              </a:ext>
            </a:extLst>
          </p:cNvPr>
          <p:cNvSpPr>
            <a:spLocks noGrp="1"/>
          </p:cNvSpPr>
          <p:nvPr>
            <p:ph type="body" idx="1"/>
          </p:nvPr>
        </p:nvSpPr>
        <p:spPr>
          <a:xfrm>
            <a:off x="831850" y="4589463"/>
            <a:ext cx="10515600" cy="1500187"/>
          </a:xfrm>
          <a:prstGeom prst="rect">
            <a:avLst/>
          </a:prstGeom>
        </p:spPr>
        <p:txBody>
          <a:bodyPr/>
          <a:lstStyle>
            <a:lvl1pPr marL="0" indent="0">
              <a:buNone/>
              <a:defRPr sz="2400" b="1" i="0">
                <a:solidFill>
                  <a:schemeClr val="tx1">
                    <a:lumMod val="50000"/>
                    <a:lumOff val="50000"/>
                  </a:schemeClr>
                </a:solidFill>
                <a:latin typeface="Trade Gothic Next Cond" panose="020B05060403030200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47A9D0-087B-C0F0-D8D0-845244335877}"/>
              </a:ext>
            </a:extLst>
          </p:cNvPr>
          <p:cNvSpPr>
            <a:spLocks noGrp="1"/>
          </p:cNvSpPr>
          <p:nvPr>
            <p:ph type="dt" sz="half" idx="10"/>
          </p:nvPr>
        </p:nvSpPr>
        <p:spPr>
          <a:xfrm>
            <a:off x="838200" y="6356350"/>
            <a:ext cx="2743200" cy="365125"/>
          </a:xfrm>
          <a:prstGeom prst="rect">
            <a:avLst/>
          </a:prstGeom>
        </p:spPr>
        <p:txBody>
          <a:bodyPr/>
          <a:lstStyle/>
          <a:p>
            <a:fld id="{5C1E0E2D-9E4E-1143-88EB-60ECA00F85EC}" type="datetimeFigureOut">
              <a:rPr lang="en-US" smtClean="0"/>
              <a:t>10/3/25</a:t>
            </a:fld>
            <a:endParaRPr lang="en-US"/>
          </a:p>
        </p:txBody>
      </p:sp>
      <p:sp>
        <p:nvSpPr>
          <p:cNvPr id="5" name="Footer Placeholder 4">
            <a:extLst>
              <a:ext uri="{FF2B5EF4-FFF2-40B4-BE49-F238E27FC236}">
                <a16:creationId xmlns:a16="http://schemas.microsoft.com/office/drawing/2014/main" id="{7E8169EA-96BE-9353-93DC-FF339B920B0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803DEF9-1DB8-B436-013C-872AF9F7EE2A}"/>
              </a:ext>
            </a:extLst>
          </p:cNvPr>
          <p:cNvSpPr>
            <a:spLocks noGrp="1"/>
          </p:cNvSpPr>
          <p:nvPr>
            <p:ph type="sldNum" sz="quarter" idx="12"/>
          </p:nvPr>
        </p:nvSpPr>
        <p:spPr>
          <a:xfrm>
            <a:off x="8610600" y="6356350"/>
            <a:ext cx="2743200" cy="365125"/>
          </a:xfrm>
          <a:prstGeom prst="rect">
            <a:avLst/>
          </a:prstGeom>
        </p:spPr>
        <p:txBody>
          <a:bodyPr/>
          <a:lstStyle/>
          <a:p>
            <a:fld id="{D7AD48D3-B23E-AF47-B964-844E95F896F7}" type="slidenum">
              <a:rPr lang="en-US" smtClean="0"/>
              <a:t>‹#›</a:t>
            </a:fld>
            <a:endParaRPr lang="en-US"/>
          </a:p>
        </p:txBody>
      </p:sp>
    </p:spTree>
    <p:extLst>
      <p:ext uri="{BB962C8B-B14F-4D97-AF65-F5344CB8AC3E}">
        <p14:creationId xmlns:p14="http://schemas.microsoft.com/office/powerpoint/2010/main" val="2267862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F78162-12F5-41BC-9C28-CB44151AD67F}"/>
              </a:ext>
            </a:extLst>
          </p:cNvPr>
          <p:cNvSpPr>
            <a:spLocks noGrp="1"/>
          </p:cNvSpPr>
          <p:nvPr>
            <p:ph type="dt" sz="half" idx="10"/>
          </p:nvPr>
        </p:nvSpPr>
        <p:spPr>
          <a:xfrm>
            <a:off x="838200" y="6356350"/>
            <a:ext cx="2743200" cy="365125"/>
          </a:xfrm>
          <a:prstGeom prst="rect">
            <a:avLst/>
          </a:prstGeom>
        </p:spPr>
        <p:txBody>
          <a:bodyPr/>
          <a:lstStyle/>
          <a:p>
            <a:fld id="{5C1E0E2D-9E4E-1143-88EB-60ECA00F85EC}" type="datetimeFigureOut">
              <a:rPr lang="en-US" smtClean="0"/>
              <a:t>10/3/25</a:t>
            </a:fld>
            <a:endParaRPr lang="en-US"/>
          </a:p>
        </p:txBody>
      </p:sp>
      <p:sp>
        <p:nvSpPr>
          <p:cNvPr id="6" name="Footer Placeholder 5">
            <a:extLst>
              <a:ext uri="{FF2B5EF4-FFF2-40B4-BE49-F238E27FC236}">
                <a16:creationId xmlns:a16="http://schemas.microsoft.com/office/drawing/2014/main" id="{AD8FA712-F01A-DCE5-90C7-464553346BB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2DF80B7-7BE0-595B-2EBB-7DC27DEB2D14}"/>
              </a:ext>
            </a:extLst>
          </p:cNvPr>
          <p:cNvSpPr>
            <a:spLocks noGrp="1"/>
          </p:cNvSpPr>
          <p:nvPr>
            <p:ph type="sldNum" sz="quarter" idx="12"/>
          </p:nvPr>
        </p:nvSpPr>
        <p:spPr>
          <a:xfrm>
            <a:off x="8610600" y="6356350"/>
            <a:ext cx="2743200" cy="365125"/>
          </a:xfrm>
          <a:prstGeom prst="rect">
            <a:avLst/>
          </a:prstGeom>
        </p:spPr>
        <p:txBody>
          <a:bodyPr/>
          <a:lstStyle/>
          <a:p>
            <a:fld id="{D7AD48D3-B23E-AF47-B964-844E95F896F7}" type="slidenum">
              <a:rPr lang="en-US" smtClean="0"/>
              <a:t>‹#›</a:t>
            </a:fld>
            <a:endParaRPr lang="en-US"/>
          </a:p>
        </p:txBody>
      </p:sp>
      <p:sp>
        <p:nvSpPr>
          <p:cNvPr id="13" name="Content Placeholder 2">
            <a:extLst>
              <a:ext uri="{FF2B5EF4-FFF2-40B4-BE49-F238E27FC236}">
                <a16:creationId xmlns:a16="http://schemas.microsoft.com/office/drawing/2014/main" id="{78DB10BD-BF1B-6D0A-A0BF-08D149CA5BFF}"/>
              </a:ext>
            </a:extLst>
          </p:cNvPr>
          <p:cNvSpPr>
            <a:spLocks noGrp="1"/>
          </p:cNvSpPr>
          <p:nvPr>
            <p:ph idx="1"/>
          </p:nvPr>
        </p:nvSpPr>
        <p:spPr>
          <a:xfrm>
            <a:off x="838200" y="2982907"/>
            <a:ext cx="5015948" cy="3269225"/>
          </a:xfrm>
          <a:prstGeom prst="rect">
            <a:avLst/>
          </a:prstGeom>
        </p:spPr>
        <p:txBody>
          <a:bodyPr/>
          <a:lstStyle>
            <a:lvl1pPr>
              <a:defRPr b="1" i="0">
                <a:solidFill>
                  <a:schemeClr val="tx1">
                    <a:lumMod val="50000"/>
                    <a:lumOff val="50000"/>
                  </a:schemeClr>
                </a:solidFill>
                <a:latin typeface="Trade Gothic Next Cond" panose="020B0506040303020004" pitchFamily="34" charset="0"/>
              </a:defRPr>
            </a:lvl1pPr>
            <a:lvl2pPr>
              <a:defRPr b="0" i="0">
                <a:solidFill>
                  <a:schemeClr val="tx1">
                    <a:lumMod val="50000"/>
                    <a:lumOff val="50000"/>
                  </a:schemeClr>
                </a:solidFill>
                <a:latin typeface="Trade Gothic Next Cond" panose="020B0506040303020004" pitchFamily="34" charset="0"/>
              </a:defRPr>
            </a:lvl2pPr>
            <a:lvl3pPr>
              <a:defRPr b="0" i="0">
                <a:solidFill>
                  <a:schemeClr val="tx1">
                    <a:lumMod val="50000"/>
                    <a:lumOff val="50000"/>
                  </a:schemeClr>
                </a:solidFill>
                <a:latin typeface="Trade Gothic Next Cond" panose="020B0506040303020004" pitchFamily="34" charset="0"/>
              </a:defRPr>
            </a:lvl3pPr>
            <a:lvl4pPr>
              <a:defRPr b="0" i="0">
                <a:solidFill>
                  <a:schemeClr val="tx1">
                    <a:lumMod val="50000"/>
                    <a:lumOff val="50000"/>
                  </a:schemeClr>
                </a:solidFill>
                <a:latin typeface="Trade Gothic Next Cond" panose="020B0506040303020004" pitchFamily="34" charset="0"/>
              </a:defRPr>
            </a:lvl4pPr>
            <a:lvl5pPr>
              <a:defRPr b="0" i="0">
                <a:solidFill>
                  <a:schemeClr val="tx1">
                    <a:lumMod val="50000"/>
                    <a:lumOff val="50000"/>
                  </a:schemeClr>
                </a:solidFill>
                <a:latin typeface="Trade Gothic Next Cond" panose="020B05060403030200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2">
            <a:extLst>
              <a:ext uri="{FF2B5EF4-FFF2-40B4-BE49-F238E27FC236}">
                <a16:creationId xmlns:a16="http://schemas.microsoft.com/office/drawing/2014/main" id="{C02F6C15-C929-6188-0CBD-3C5FDD2841A8}"/>
              </a:ext>
            </a:extLst>
          </p:cNvPr>
          <p:cNvSpPr>
            <a:spLocks noGrp="1"/>
          </p:cNvSpPr>
          <p:nvPr>
            <p:ph idx="13"/>
          </p:nvPr>
        </p:nvSpPr>
        <p:spPr>
          <a:xfrm>
            <a:off x="6102626" y="2982906"/>
            <a:ext cx="5015948" cy="3269225"/>
          </a:xfrm>
          <a:prstGeom prst="rect">
            <a:avLst/>
          </a:prstGeom>
        </p:spPr>
        <p:txBody>
          <a:bodyPr/>
          <a:lstStyle>
            <a:lvl1pPr>
              <a:defRPr b="1" i="0">
                <a:solidFill>
                  <a:schemeClr val="tx1">
                    <a:lumMod val="50000"/>
                    <a:lumOff val="50000"/>
                  </a:schemeClr>
                </a:solidFill>
                <a:latin typeface="Trade Gothic Next Cond" panose="020B0506040303020004" pitchFamily="34" charset="0"/>
              </a:defRPr>
            </a:lvl1pPr>
            <a:lvl2pPr>
              <a:defRPr b="0" i="0">
                <a:solidFill>
                  <a:schemeClr val="tx1">
                    <a:lumMod val="50000"/>
                    <a:lumOff val="50000"/>
                  </a:schemeClr>
                </a:solidFill>
                <a:latin typeface="Trade Gothic Next Cond" panose="020B0506040303020004" pitchFamily="34" charset="0"/>
              </a:defRPr>
            </a:lvl2pPr>
            <a:lvl3pPr>
              <a:defRPr b="0" i="0">
                <a:solidFill>
                  <a:schemeClr val="tx1">
                    <a:lumMod val="50000"/>
                    <a:lumOff val="50000"/>
                  </a:schemeClr>
                </a:solidFill>
                <a:latin typeface="Trade Gothic Next Cond" panose="020B0506040303020004" pitchFamily="34" charset="0"/>
              </a:defRPr>
            </a:lvl3pPr>
            <a:lvl4pPr>
              <a:defRPr b="0" i="0">
                <a:solidFill>
                  <a:schemeClr val="tx1">
                    <a:lumMod val="50000"/>
                    <a:lumOff val="50000"/>
                  </a:schemeClr>
                </a:solidFill>
                <a:latin typeface="Trade Gothic Next Cond" panose="020B0506040303020004" pitchFamily="34" charset="0"/>
              </a:defRPr>
            </a:lvl4pPr>
            <a:lvl5pPr>
              <a:defRPr b="0" i="0">
                <a:solidFill>
                  <a:schemeClr val="tx1">
                    <a:lumMod val="50000"/>
                    <a:lumOff val="50000"/>
                  </a:schemeClr>
                </a:solidFill>
                <a:latin typeface="Trade Gothic Next Cond" panose="020B05060403030200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itle 1">
            <a:extLst>
              <a:ext uri="{FF2B5EF4-FFF2-40B4-BE49-F238E27FC236}">
                <a16:creationId xmlns:a16="http://schemas.microsoft.com/office/drawing/2014/main" id="{CED5AC20-4860-ABCE-C7A3-312B31BC79A0}"/>
              </a:ext>
            </a:extLst>
          </p:cNvPr>
          <p:cNvSpPr>
            <a:spLocks noGrp="1"/>
          </p:cNvSpPr>
          <p:nvPr>
            <p:ph type="title"/>
          </p:nvPr>
        </p:nvSpPr>
        <p:spPr>
          <a:xfrm>
            <a:off x="838200" y="2176922"/>
            <a:ext cx="10515600" cy="805986"/>
          </a:xfrm>
          <a:prstGeom prst="rect">
            <a:avLst/>
          </a:prstGeom>
        </p:spPr>
        <p:txBody>
          <a:bodyPr/>
          <a:lstStyle>
            <a:lvl1pPr algn="l">
              <a:defRPr b="1" i="0">
                <a:solidFill>
                  <a:srgbClr val="006A4D"/>
                </a:solidFill>
                <a:latin typeface="Trade Gothic Next Heavy" panose="020B0503040303020004" pitchFamily="34" charset="0"/>
              </a:defRPr>
            </a:lvl1pPr>
          </a:lstStyle>
          <a:p>
            <a:r>
              <a:rPr lang="en-US"/>
              <a:t>Click to edit Master title style</a:t>
            </a:r>
          </a:p>
        </p:txBody>
      </p:sp>
    </p:spTree>
    <p:extLst>
      <p:ext uri="{BB962C8B-B14F-4D97-AF65-F5344CB8AC3E}">
        <p14:creationId xmlns:p14="http://schemas.microsoft.com/office/powerpoint/2010/main" val="423477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DD6962D3-5AD8-93EF-B583-A43CBF63B05A}"/>
              </a:ext>
            </a:extLst>
          </p:cNvPr>
          <p:cNvSpPr>
            <a:spLocks noGrp="1"/>
          </p:cNvSpPr>
          <p:nvPr>
            <p:ph type="dt" sz="half" idx="10"/>
          </p:nvPr>
        </p:nvSpPr>
        <p:spPr>
          <a:xfrm>
            <a:off x="838200" y="6356350"/>
            <a:ext cx="2743200" cy="365125"/>
          </a:xfrm>
          <a:prstGeom prst="rect">
            <a:avLst/>
          </a:prstGeom>
        </p:spPr>
        <p:txBody>
          <a:bodyPr/>
          <a:lstStyle/>
          <a:p>
            <a:fld id="{5C1E0E2D-9E4E-1143-88EB-60ECA00F85EC}" type="datetimeFigureOut">
              <a:rPr lang="en-US" smtClean="0"/>
              <a:t>10/3/25</a:t>
            </a:fld>
            <a:endParaRPr lang="en-US"/>
          </a:p>
        </p:txBody>
      </p:sp>
      <p:sp>
        <p:nvSpPr>
          <p:cNvPr id="8" name="Footer Placeholder 7">
            <a:extLst>
              <a:ext uri="{FF2B5EF4-FFF2-40B4-BE49-F238E27FC236}">
                <a16:creationId xmlns:a16="http://schemas.microsoft.com/office/drawing/2014/main" id="{7C8DDAF6-FC28-0124-B3DB-EAB5C230346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0248939B-F271-8085-4C13-3F3478B24DA3}"/>
              </a:ext>
            </a:extLst>
          </p:cNvPr>
          <p:cNvSpPr>
            <a:spLocks noGrp="1"/>
          </p:cNvSpPr>
          <p:nvPr>
            <p:ph type="sldNum" sz="quarter" idx="12"/>
          </p:nvPr>
        </p:nvSpPr>
        <p:spPr>
          <a:xfrm>
            <a:off x="8610600" y="6356350"/>
            <a:ext cx="2743200" cy="365125"/>
          </a:xfrm>
          <a:prstGeom prst="rect">
            <a:avLst/>
          </a:prstGeom>
        </p:spPr>
        <p:txBody>
          <a:bodyPr/>
          <a:lstStyle/>
          <a:p>
            <a:fld id="{D7AD48D3-B23E-AF47-B964-844E95F896F7}" type="slidenum">
              <a:rPr lang="en-US" smtClean="0"/>
              <a:t>‹#›</a:t>
            </a:fld>
            <a:endParaRPr lang="en-US"/>
          </a:p>
        </p:txBody>
      </p:sp>
      <p:sp>
        <p:nvSpPr>
          <p:cNvPr id="20" name="Content Placeholder 2">
            <a:extLst>
              <a:ext uri="{FF2B5EF4-FFF2-40B4-BE49-F238E27FC236}">
                <a16:creationId xmlns:a16="http://schemas.microsoft.com/office/drawing/2014/main" id="{1BE70BA1-755B-91A8-C93F-3B572B5EE41B}"/>
              </a:ext>
            </a:extLst>
          </p:cNvPr>
          <p:cNvSpPr>
            <a:spLocks noGrp="1"/>
          </p:cNvSpPr>
          <p:nvPr>
            <p:ph idx="1"/>
          </p:nvPr>
        </p:nvSpPr>
        <p:spPr>
          <a:xfrm>
            <a:off x="838200" y="2982907"/>
            <a:ext cx="5015948" cy="3269225"/>
          </a:xfrm>
          <a:prstGeom prst="rect">
            <a:avLst/>
          </a:prstGeom>
        </p:spPr>
        <p:txBody>
          <a:bodyPr/>
          <a:lstStyle>
            <a:lvl1pPr>
              <a:defRPr b="1" i="0">
                <a:solidFill>
                  <a:schemeClr val="tx1">
                    <a:lumMod val="50000"/>
                    <a:lumOff val="50000"/>
                  </a:schemeClr>
                </a:solidFill>
                <a:latin typeface="Trade Gothic Next Cond" panose="020B0506040303020004" pitchFamily="34" charset="0"/>
              </a:defRPr>
            </a:lvl1pPr>
            <a:lvl2pPr>
              <a:defRPr b="0" i="0">
                <a:solidFill>
                  <a:schemeClr val="tx1">
                    <a:lumMod val="50000"/>
                    <a:lumOff val="50000"/>
                  </a:schemeClr>
                </a:solidFill>
                <a:latin typeface="Trade Gothic Next Cond" panose="020B0506040303020004" pitchFamily="34" charset="0"/>
              </a:defRPr>
            </a:lvl2pPr>
            <a:lvl3pPr>
              <a:defRPr b="0" i="0">
                <a:solidFill>
                  <a:schemeClr val="tx1">
                    <a:lumMod val="50000"/>
                    <a:lumOff val="50000"/>
                  </a:schemeClr>
                </a:solidFill>
                <a:latin typeface="Trade Gothic Next Cond" panose="020B0506040303020004" pitchFamily="34" charset="0"/>
              </a:defRPr>
            </a:lvl3pPr>
            <a:lvl4pPr>
              <a:defRPr b="0" i="0">
                <a:solidFill>
                  <a:schemeClr val="tx1">
                    <a:lumMod val="50000"/>
                    <a:lumOff val="50000"/>
                  </a:schemeClr>
                </a:solidFill>
                <a:latin typeface="Trade Gothic Next Cond" panose="020B0506040303020004" pitchFamily="34" charset="0"/>
              </a:defRPr>
            </a:lvl4pPr>
            <a:lvl5pPr>
              <a:defRPr b="0" i="0">
                <a:solidFill>
                  <a:schemeClr val="tx1">
                    <a:lumMod val="50000"/>
                    <a:lumOff val="50000"/>
                  </a:schemeClr>
                </a:solidFill>
                <a:latin typeface="Trade Gothic Next Cond" panose="020B05060403030200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itle 1">
            <a:extLst>
              <a:ext uri="{FF2B5EF4-FFF2-40B4-BE49-F238E27FC236}">
                <a16:creationId xmlns:a16="http://schemas.microsoft.com/office/drawing/2014/main" id="{D7A23A1A-1382-EC92-274B-227492CE6381}"/>
              </a:ext>
            </a:extLst>
          </p:cNvPr>
          <p:cNvSpPr>
            <a:spLocks noGrp="1"/>
          </p:cNvSpPr>
          <p:nvPr>
            <p:ph type="title"/>
          </p:nvPr>
        </p:nvSpPr>
        <p:spPr>
          <a:xfrm>
            <a:off x="838200" y="2176922"/>
            <a:ext cx="10515600" cy="805986"/>
          </a:xfrm>
          <a:prstGeom prst="rect">
            <a:avLst/>
          </a:prstGeom>
        </p:spPr>
        <p:txBody>
          <a:bodyPr/>
          <a:lstStyle>
            <a:lvl1pPr algn="l">
              <a:defRPr b="1" i="0">
                <a:solidFill>
                  <a:srgbClr val="006A4D"/>
                </a:solidFill>
                <a:latin typeface="Trade Gothic Next Heavy" panose="020B0503040303020004" pitchFamily="34" charset="0"/>
              </a:defRPr>
            </a:lvl1pPr>
          </a:lstStyle>
          <a:p>
            <a:r>
              <a:rPr lang="en-US"/>
              <a:t>Click to edit Master title style</a:t>
            </a:r>
          </a:p>
        </p:txBody>
      </p:sp>
    </p:spTree>
    <p:extLst>
      <p:ext uri="{BB962C8B-B14F-4D97-AF65-F5344CB8AC3E}">
        <p14:creationId xmlns:p14="http://schemas.microsoft.com/office/powerpoint/2010/main" val="42533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509D69-A674-3911-2F46-3616AFFF3A51}"/>
              </a:ext>
            </a:extLst>
          </p:cNvPr>
          <p:cNvSpPr>
            <a:spLocks noGrp="1"/>
          </p:cNvSpPr>
          <p:nvPr>
            <p:ph type="dt" sz="half" idx="10"/>
          </p:nvPr>
        </p:nvSpPr>
        <p:spPr>
          <a:xfrm>
            <a:off x="838200" y="6356350"/>
            <a:ext cx="2743200" cy="365125"/>
          </a:xfrm>
          <a:prstGeom prst="rect">
            <a:avLst/>
          </a:prstGeom>
        </p:spPr>
        <p:txBody>
          <a:bodyPr/>
          <a:lstStyle/>
          <a:p>
            <a:fld id="{5C1E0E2D-9E4E-1143-88EB-60ECA00F85EC}" type="datetimeFigureOut">
              <a:rPr lang="en-US" smtClean="0"/>
              <a:t>10/3/25</a:t>
            </a:fld>
            <a:endParaRPr lang="en-US"/>
          </a:p>
        </p:txBody>
      </p:sp>
      <p:sp>
        <p:nvSpPr>
          <p:cNvPr id="4" name="Footer Placeholder 3">
            <a:extLst>
              <a:ext uri="{FF2B5EF4-FFF2-40B4-BE49-F238E27FC236}">
                <a16:creationId xmlns:a16="http://schemas.microsoft.com/office/drawing/2014/main" id="{6995BFC8-2BDF-2DB7-AF95-7CCAD4617DE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7A4A5EDF-0A03-6984-D1AF-CB891AD6C056}"/>
              </a:ext>
            </a:extLst>
          </p:cNvPr>
          <p:cNvSpPr>
            <a:spLocks noGrp="1"/>
          </p:cNvSpPr>
          <p:nvPr>
            <p:ph type="sldNum" sz="quarter" idx="12"/>
          </p:nvPr>
        </p:nvSpPr>
        <p:spPr>
          <a:xfrm>
            <a:off x="8610600" y="6356350"/>
            <a:ext cx="2743200" cy="365125"/>
          </a:xfrm>
          <a:prstGeom prst="rect">
            <a:avLst/>
          </a:prstGeom>
        </p:spPr>
        <p:txBody>
          <a:bodyPr/>
          <a:lstStyle/>
          <a:p>
            <a:fld id="{D7AD48D3-B23E-AF47-B964-844E95F896F7}" type="slidenum">
              <a:rPr lang="en-US" smtClean="0"/>
              <a:t>‹#›</a:t>
            </a:fld>
            <a:endParaRPr lang="en-US"/>
          </a:p>
        </p:txBody>
      </p:sp>
      <p:sp>
        <p:nvSpPr>
          <p:cNvPr id="12" name="Title 1">
            <a:extLst>
              <a:ext uri="{FF2B5EF4-FFF2-40B4-BE49-F238E27FC236}">
                <a16:creationId xmlns:a16="http://schemas.microsoft.com/office/drawing/2014/main" id="{27BE0689-8DD5-47D4-4428-5A5CA1D660B2}"/>
              </a:ext>
            </a:extLst>
          </p:cNvPr>
          <p:cNvSpPr>
            <a:spLocks noGrp="1"/>
          </p:cNvSpPr>
          <p:nvPr>
            <p:ph type="title"/>
          </p:nvPr>
        </p:nvSpPr>
        <p:spPr>
          <a:xfrm>
            <a:off x="838200" y="2176922"/>
            <a:ext cx="10515600" cy="805986"/>
          </a:xfrm>
          <a:prstGeom prst="rect">
            <a:avLst/>
          </a:prstGeom>
        </p:spPr>
        <p:txBody>
          <a:bodyPr/>
          <a:lstStyle>
            <a:lvl1pPr algn="l">
              <a:defRPr b="1" i="0">
                <a:solidFill>
                  <a:srgbClr val="006A4D"/>
                </a:solidFill>
                <a:latin typeface="Trade Gothic Next Heavy" panose="020B0503040303020004" pitchFamily="34" charset="0"/>
              </a:defRPr>
            </a:lvl1pPr>
          </a:lstStyle>
          <a:p>
            <a:r>
              <a:rPr lang="en-US"/>
              <a:t>Click to edit Master title style</a:t>
            </a:r>
          </a:p>
        </p:txBody>
      </p:sp>
    </p:spTree>
    <p:extLst>
      <p:ext uri="{BB962C8B-B14F-4D97-AF65-F5344CB8AC3E}">
        <p14:creationId xmlns:p14="http://schemas.microsoft.com/office/powerpoint/2010/main" val="1185196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44653039-6060-5BFE-0496-99204A453FA1}"/>
              </a:ext>
            </a:extLst>
          </p:cNvPr>
          <p:cNvSpPr/>
          <p:nvPr userDrawn="1"/>
        </p:nvSpPr>
        <p:spPr>
          <a:xfrm>
            <a:off x="438921" y="358363"/>
            <a:ext cx="11314158" cy="6141274"/>
          </a:xfrm>
          <a:prstGeom prst="rect">
            <a:avLst/>
          </a:prstGeom>
          <a:noFill/>
          <a:ln>
            <a:solidFill>
              <a:srgbClr val="69B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a:extLst>
              <a:ext uri="{FF2B5EF4-FFF2-40B4-BE49-F238E27FC236}">
                <a16:creationId xmlns:a16="http://schemas.microsoft.com/office/drawing/2014/main" id="{9EC0B625-3EA5-BA3F-EF0F-830D7FB6E08E}"/>
              </a:ext>
            </a:extLst>
          </p:cNvPr>
          <p:cNvSpPr/>
          <p:nvPr userDrawn="1"/>
        </p:nvSpPr>
        <p:spPr>
          <a:xfrm>
            <a:off x="0" y="1"/>
            <a:ext cx="8686800" cy="2097156"/>
          </a:xfrm>
          <a:custGeom>
            <a:avLst/>
            <a:gdLst>
              <a:gd name="connsiteX0" fmla="*/ 0 w 9267024"/>
              <a:gd name="connsiteY0" fmla="*/ 0 h 2466390"/>
              <a:gd name="connsiteX1" fmla="*/ 9267024 w 9267024"/>
              <a:gd name="connsiteY1" fmla="*/ 0 h 2466390"/>
              <a:gd name="connsiteX2" fmla="*/ 0 w 9267024"/>
              <a:gd name="connsiteY2" fmla="*/ 2466390 h 2466390"/>
              <a:gd name="connsiteX3" fmla="*/ 0 w 9267024"/>
              <a:gd name="connsiteY3" fmla="*/ 0 h 2466390"/>
            </a:gdLst>
            <a:ahLst/>
            <a:cxnLst>
              <a:cxn ang="0">
                <a:pos x="connsiteX0" y="connsiteY0"/>
              </a:cxn>
              <a:cxn ang="0">
                <a:pos x="connsiteX1" y="connsiteY1"/>
              </a:cxn>
              <a:cxn ang="0">
                <a:pos x="connsiteX2" y="connsiteY2"/>
              </a:cxn>
              <a:cxn ang="0">
                <a:pos x="connsiteX3" y="connsiteY3"/>
              </a:cxn>
            </a:cxnLst>
            <a:rect l="l" t="t" r="r" b="b"/>
            <a:pathLst>
              <a:path w="9267024" h="2466390">
                <a:moveTo>
                  <a:pt x="0" y="0"/>
                </a:moveTo>
                <a:lnTo>
                  <a:pt x="9267024" y="0"/>
                </a:lnTo>
                <a:lnTo>
                  <a:pt x="0" y="2466390"/>
                </a:lnTo>
                <a:lnTo>
                  <a:pt x="0" y="0"/>
                </a:lnTo>
                <a:close/>
              </a:path>
            </a:pathLst>
          </a:custGeom>
          <a:solidFill>
            <a:srgbClr val="006A4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Picture 7">
            <a:extLst>
              <a:ext uri="{FF2B5EF4-FFF2-40B4-BE49-F238E27FC236}">
                <a16:creationId xmlns:a16="http://schemas.microsoft.com/office/drawing/2014/main" id="{EE5671E5-F5A2-1BCD-F0A8-0D680A80E846}"/>
              </a:ext>
            </a:extLst>
          </p:cNvPr>
          <p:cNvPicPr>
            <a:picLocks noChangeAspect="1"/>
          </p:cNvPicPr>
          <p:nvPr userDrawn="1"/>
        </p:nvPicPr>
        <p:blipFill>
          <a:blip r:embed="rId8"/>
          <a:srcRect/>
          <a:stretch/>
        </p:blipFill>
        <p:spPr>
          <a:xfrm>
            <a:off x="438921" y="358363"/>
            <a:ext cx="3019896" cy="745949"/>
          </a:xfrm>
          <a:prstGeom prst="rect">
            <a:avLst/>
          </a:prstGeom>
        </p:spPr>
      </p:pic>
      <p:sp>
        <p:nvSpPr>
          <p:cNvPr id="52" name="Freeform 51">
            <a:extLst>
              <a:ext uri="{FF2B5EF4-FFF2-40B4-BE49-F238E27FC236}">
                <a16:creationId xmlns:a16="http://schemas.microsoft.com/office/drawing/2014/main" id="{4A454637-B233-48A4-1070-35A7FE6C4101}"/>
              </a:ext>
            </a:extLst>
          </p:cNvPr>
          <p:cNvSpPr/>
          <p:nvPr userDrawn="1"/>
        </p:nvSpPr>
        <p:spPr>
          <a:xfrm rot="10800000">
            <a:off x="8010938" y="5645425"/>
            <a:ext cx="4181061" cy="1212573"/>
          </a:xfrm>
          <a:custGeom>
            <a:avLst/>
            <a:gdLst>
              <a:gd name="connsiteX0" fmla="*/ 0 w 9267024"/>
              <a:gd name="connsiteY0" fmla="*/ 0 h 2466390"/>
              <a:gd name="connsiteX1" fmla="*/ 9267024 w 9267024"/>
              <a:gd name="connsiteY1" fmla="*/ 0 h 2466390"/>
              <a:gd name="connsiteX2" fmla="*/ 0 w 9267024"/>
              <a:gd name="connsiteY2" fmla="*/ 2466390 h 2466390"/>
              <a:gd name="connsiteX3" fmla="*/ 0 w 9267024"/>
              <a:gd name="connsiteY3" fmla="*/ 0 h 2466390"/>
            </a:gdLst>
            <a:ahLst/>
            <a:cxnLst>
              <a:cxn ang="0">
                <a:pos x="connsiteX0" y="connsiteY0"/>
              </a:cxn>
              <a:cxn ang="0">
                <a:pos x="connsiteX1" y="connsiteY1"/>
              </a:cxn>
              <a:cxn ang="0">
                <a:pos x="connsiteX2" y="connsiteY2"/>
              </a:cxn>
              <a:cxn ang="0">
                <a:pos x="connsiteX3" y="connsiteY3"/>
              </a:cxn>
            </a:cxnLst>
            <a:rect l="l" t="t" r="r" b="b"/>
            <a:pathLst>
              <a:path w="9267024" h="2466390">
                <a:moveTo>
                  <a:pt x="0" y="0"/>
                </a:moveTo>
                <a:lnTo>
                  <a:pt x="9267024" y="0"/>
                </a:lnTo>
                <a:lnTo>
                  <a:pt x="0" y="2466390"/>
                </a:lnTo>
                <a:lnTo>
                  <a:pt x="0" y="0"/>
                </a:lnTo>
                <a:close/>
              </a:path>
            </a:pathLst>
          </a:custGeom>
          <a:solidFill>
            <a:srgbClr val="006A4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1078782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evin.csuohio.edu/office-of-field-services/taskstream-suppor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hyperlink" Target="https://dam.assets.ohio.gov/image/upload/highered.ohio.gov/ed-prep/Forms/Measuring%20Reliability%20and%20Predictive%20Validity_Ohio_Educator_Preparation_Survey_Instruments.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csuohio-my.sharepoint.com/:u:/r/personal/2290941_csuohio_edu/Documents/Curriculum%20and%20Accreditation%20GA/OCTEO%202025/PST%20Survey%20Data%20Dashboard%20Updated.pbix?csf=1&amp;web=1&amp;e=DCZcaO"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b.yusko@csuohio.edu"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codes.ohio.gov/ohio-revised-code/section-3333.04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am.assets.ohio.gov/image/upload/highered.ohio.gov/ed-prep/reports/2023/2023-Ed_Prep-Report_FINAL_021424.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dam.assets.ohio.gov/image/upload/highered.ohio.gov/ed-prep/reports/2023/2023-Ed_Prep-Report_FINAL_021424.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itle 12">
            <a:extLst>
              <a:ext uri="{FF2B5EF4-FFF2-40B4-BE49-F238E27FC236}">
                <a16:creationId xmlns:a16="http://schemas.microsoft.com/office/drawing/2014/main" id="{68242935-280E-6DD8-62EE-3792E0B2EB74}"/>
              </a:ext>
            </a:extLst>
          </p:cNvPr>
          <p:cNvSpPr>
            <a:spLocks noGrp="1"/>
          </p:cNvSpPr>
          <p:nvPr>
            <p:ph type="subTitle" idx="1"/>
          </p:nvPr>
        </p:nvSpPr>
        <p:spPr>
          <a:xfrm>
            <a:off x="1524000" y="4583309"/>
            <a:ext cx="9144000" cy="843631"/>
          </a:xfrm>
        </p:spPr>
        <p:txBody>
          <a:bodyPr lIns="91440" tIns="45720" rIns="91440" bIns="45720" anchor="t"/>
          <a:lstStyle/>
          <a:p>
            <a:r>
              <a:rPr lang="en-US" sz="1800">
                <a:latin typeface="Trade Gothic Next Cond"/>
              </a:rPr>
              <a:t>Brian Yusko, Associate Professor, b.yusko@csuohio.edu</a:t>
            </a:r>
          </a:p>
          <a:p>
            <a:r>
              <a:rPr lang="en-US" sz="1800">
                <a:latin typeface="Trade Gothic Next Cond"/>
              </a:rPr>
              <a:t>Yufei Guo, </a:t>
            </a:r>
            <a:r>
              <a:rPr lang="en-US" sz="1800" err="1">
                <a:latin typeface="Trade Gothic Next Cond"/>
              </a:rPr>
              <a:t>Phd</a:t>
            </a:r>
            <a:r>
              <a:rPr lang="en-US" sz="1800">
                <a:latin typeface="Trade Gothic Next Cond"/>
              </a:rPr>
              <a:t> Student, y.guo12@vikes.csuohio.edu</a:t>
            </a:r>
            <a:endParaRPr lang="en-US" sz="1800"/>
          </a:p>
          <a:p>
            <a:endParaRPr lang="en-US" sz="2000">
              <a:hlinkClick r:id="rId3"/>
            </a:endParaRPr>
          </a:p>
          <a:p>
            <a:endParaRPr lang="en-US" sz="2000">
              <a:hlinkClick r:id="rId3"/>
            </a:endParaRPr>
          </a:p>
          <a:p>
            <a:r>
              <a:rPr lang="en-US">
                <a:latin typeface="Trade Gothic Next Cond"/>
              </a:rPr>
              <a:t>10/09/25</a:t>
            </a:r>
            <a:endParaRPr lang="en-US"/>
          </a:p>
        </p:txBody>
      </p:sp>
      <p:sp>
        <p:nvSpPr>
          <p:cNvPr id="15" name="Title 14">
            <a:extLst>
              <a:ext uri="{FF2B5EF4-FFF2-40B4-BE49-F238E27FC236}">
                <a16:creationId xmlns:a16="http://schemas.microsoft.com/office/drawing/2014/main" id="{89613EF2-A168-23AA-DAF8-98C6AB227788}"/>
              </a:ext>
            </a:extLst>
          </p:cNvPr>
          <p:cNvSpPr>
            <a:spLocks noGrp="1"/>
          </p:cNvSpPr>
          <p:nvPr>
            <p:ph type="ctrTitle"/>
          </p:nvPr>
        </p:nvSpPr>
        <p:spPr>
          <a:xfrm>
            <a:off x="511342" y="2193871"/>
            <a:ext cx="11159289" cy="2387600"/>
          </a:xfrm>
        </p:spPr>
        <p:txBody>
          <a:bodyPr lIns="91440" tIns="45720" rIns="91440" bIns="45720" anchor="b"/>
          <a:lstStyle/>
          <a:p>
            <a:r>
              <a:rPr lang="en-US">
                <a:latin typeface="Trade Gothic Next Heavy"/>
              </a:rPr>
              <a:t>Responding to Feedback: Using Satisfaction Survey Data to Improve Teacher Preparation</a:t>
            </a:r>
          </a:p>
        </p:txBody>
      </p:sp>
    </p:spTree>
    <p:extLst>
      <p:ext uri="{BB962C8B-B14F-4D97-AF65-F5344CB8AC3E}">
        <p14:creationId xmlns:p14="http://schemas.microsoft.com/office/powerpoint/2010/main" val="2273649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22AFCF4B-C971-92E8-167A-E6428884A1C9}"/>
              </a:ext>
            </a:extLst>
          </p:cNvPr>
          <p:cNvPicPr>
            <a:picLocks noGrp="1" noChangeAspect="1"/>
          </p:cNvPicPr>
          <p:nvPr>
            <p:ph idx="1"/>
          </p:nvPr>
        </p:nvPicPr>
        <p:blipFill>
          <a:blip r:embed="rId2"/>
          <a:stretch>
            <a:fillRect/>
          </a:stretch>
        </p:blipFill>
        <p:spPr>
          <a:xfrm>
            <a:off x="1346071" y="1709692"/>
            <a:ext cx="9499857" cy="4417047"/>
          </a:xfrm>
          <a:prstGeom prst="rect">
            <a:avLst/>
          </a:prstGeom>
          <a:noFill/>
        </p:spPr>
      </p:pic>
    </p:spTree>
    <p:extLst>
      <p:ext uri="{BB962C8B-B14F-4D97-AF65-F5344CB8AC3E}">
        <p14:creationId xmlns:p14="http://schemas.microsoft.com/office/powerpoint/2010/main" val="2365649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collage of different images of different colors and shapes&#10;&#10;AI-generated content may be incorrect.">
            <a:extLst>
              <a:ext uri="{FF2B5EF4-FFF2-40B4-BE49-F238E27FC236}">
                <a16:creationId xmlns:a16="http://schemas.microsoft.com/office/drawing/2014/main" id="{08A4F368-AD50-A51B-057A-7B41D53DF736}"/>
              </a:ext>
            </a:extLst>
          </p:cNvPr>
          <p:cNvPicPr>
            <a:picLocks noGrp="1" noChangeAspect="1"/>
          </p:cNvPicPr>
          <p:nvPr>
            <p:ph idx="1"/>
          </p:nvPr>
        </p:nvPicPr>
        <p:blipFill>
          <a:blip r:embed="rId2"/>
          <a:srcRect t="40308" r="1" b="10810"/>
          <a:stretch>
            <a:fillRect/>
          </a:stretch>
        </p:blipFill>
        <p:spPr>
          <a:xfrm>
            <a:off x="838200" y="2982907"/>
            <a:ext cx="5015948" cy="3269225"/>
          </a:xfrm>
          <a:prstGeom prst="rect">
            <a:avLst/>
          </a:prstGeom>
          <a:noFill/>
        </p:spPr>
      </p:pic>
      <p:sp>
        <p:nvSpPr>
          <p:cNvPr id="6" name="Content Placeholder 2">
            <a:extLst>
              <a:ext uri="{FF2B5EF4-FFF2-40B4-BE49-F238E27FC236}">
                <a16:creationId xmlns:a16="http://schemas.microsoft.com/office/drawing/2014/main" id="{0B41CBF4-9DAD-5231-86D5-5F844BE03ECA}"/>
              </a:ext>
            </a:extLst>
          </p:cNvPr>
          <p:cNvSpPr>
            <a:spLocks noGrp="1"/>
          </p:cNvSpPr>
          <p:nvPr>
            <p:ph idx="13"/>
          </p:nvPr>
        </p:nvSpPr>
        <p:spPr>
          <a:xfrm>
            <a:off x="6102626" y="2982906"/>
            <a:ext cx="5015948" cy="3269225"/>
          </a:xfrm>
        </p:spPr>
        <p:txBody>
          <a:bodyPr lIns="91440" tIns="45720" rIns="91440" bIns="45720" anchor="t"/>
          <a:lstStyle/>
          <a:p>
            <a:r>
              <a:rPr lang="en-US" dirty="0">
                <a:latin typeface="Trade Gothic Next Cond"/>
              </a:rPr>
              <a:t>Yayoi Kusama</a:t>
            </a:r>
          </a:p>
          <a:p>
            <a:r>
              <a:rPr lang="en-US" b="0" dirty="0">
                <a:latin typeface="Trade Gothic Next Cond"/>
              </a:rPr>
              <a:t>An aversion to or fear of clusters of small holes, bumps, or patterns, which often triggers feelings of disgust, anxiety, and even physical symptoms like itching or a racing heart.</a:t>
            </a:r>
            <a:endParaRPr lang="en-US" dirty="0">
              <a:latin typeface="Trade Gothic Next Cond"/>
            </a:endParaRPr>
          </a:p>
        </p:txBody>
      </p:sp>
      <p:sp>
        <p:nvSpPr>
          <p:cNvPr id="7" name="Title 3">
            <a:extLst>
              <a:ext uri="{FF2B5EF4-FFF2-40B4-BE49-F238E27FC236}">
                <a16:creationId xmlns:a16="http://schemas.microsoft.com/office/drawing/2014/main" id="{E715FDBB-CF8A-6325-7B6D-4D4B03D9BE70}"/>
              </a:ext>
            </a:extLst>
          </p:cNvPr>
          <p:cNvSpPr>
            <a:spLocks noGrp="1"/>
          </p:cNvSpPr>
          <p:nvPr>
            <p:ph type="title"/>
          </p:nvPr>
        </p:nvSpPr>
        <p:spPr>
          <a:xfrm>
            <a:off x="838200" y="2176922"/>
            <a:ext cx="10515600" cy="805986"/>
          </a:xfrm>
        </p:spPr>
        <p:txBody>
          <a:bodyPr lIns="91440" tIns="45720" rIns="91440" bIns="45720" anchor="t"/>
          <a:lstStyle/>
          <a:p>
            <a:r>
              <a:rPr lang="en-US">
                <a:latin typeface="Trade Gothic Next Heavy"/>
              </a:rPr>
              <a:t>Trypophobia</a:t>
            </a:r>
            <a:endParaRPr lang="en-US"/>
          </a:p>
        </p:txBody>
      </p:sp>
    </p:spTree>
    <p:extLst>
      <p:ext uri="{BB962C8B-B14F-4D97-AF65-F5344CB8AC3E}">
        <p14:creationId xmlns:p14="http://schemas.microsoft.com/office/powerpoint/2010/main" val="3342011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33F3A4D-93C9-F250-6D26-383E0F4003EF}"/>
              </a:ext>
            </a:extLst>
          </p:cNvPr>
          <p:cNvSpPr>
            <a:spLocks noGrp="1"/>
          </p:cNvSpPr>
          <p:nvPr>
            <p:ph type="title"/>
          </p:nvPr>
        </p:nvSpPr>
        <p:spPr/>
        <p:txBody>
          <a:bodyPr lIns="91440" tIns="45720" rIns="91440" bIns="45720" anchor="t"/>
          <a:lstStyle/>
          <a:p>
            <a:r>
              <a:rPr lang="en-US" dirty="0">
                <a:latin typeface="Trade Gothic Next Heavy"/>
              </a:rPr>
              <a:t>2023 Findings – Positives</a:t>
            </a:r>
            <a:endParaRPr lang="en-US" dirty="0"/>
          </a:p>
        </p:txBody>
      </p:sp>
      <p:sp>
        <p:nvSpPr>
          <p:cNvPr id="2" name="Content Placeholder 1">
            <a:extLst>
              <a:ext uri="{FF2B5EF4-FFF2-40B4-BE49-F238E27FC236}">
                <a16:creationId xmlns:a16="http://schemas.microsoft.com/office/drawing/2014/main" id="{38323E13-2E90-8C0F-BDBD-94D619C226A8}"/>
              </a:ext>
            </a:extLst>
          </p:cNvPr>
          <p:cNvSpPr>
            <a:spLocks noGrp="1"/>
          </p:cNvSpPr>
          <p:nvPr>
            <p:ph idx="1"/>
          </p:nvPr>
        </p:nvSpPr>
        <p:spPr/>
        <p:txBody>
          <a:bodyPr lIns="91440" tIns="45720" rIns="91440" bIns="45720" anchor="t"/>
          <a:lstStyle/>
          <a:p>
            <a:r>
              <a:rPr lang="en-US" b="0" dirty="0">
                <a:latin typeface="Trade Gothic Next Cond"/>
              </a:rPr>
              <a:t>Overall satisfaction with 34 of 49 item means above 3.0 on a 4 point scale</a:t>
            </a:r>
          </a:p>
          <a:p>
            <a:r>
              <a:rPr lang="en-US" b="0" dirty="0">
                <a:latin typeface="Trade Gothic Next Cond"/>
              </a:rPr>
              <a:t>Consistent positive scores and positive trends for PTS 6 (Align goals and activities with OH content standards), PTS 20 (Treating students fairly and establishing a respectful, supportive, caring environment), PTS 29 (Understanding the Ohio Academic Content standards), and items related to field experiences (PTS 31, 33, 34, and PTS 35)</a:t>
            </a:r>
            <a:endParaRPr lang="en-US" dirty="0"/>
          </a:p>
        </p:txBody>
      </p:sp>
    </p:spTree>
    <p:extLst>
      <p:ext uri="{BB962C8B-B14F-4D97-AF65-F5344CB8AC3E}">
        <p14:creationId xmlns:p14="http://schemas.microsoft.com/office/powerpoint/2010/main" val="3893103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AF99D-D342-0C4F-2A19-493AAD9BB33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7EA4B2B-2A6F-4020-BD78-360E2B765172}"/>
              </a:ext>
            </a:extLst>
          </p:cNvPr>
          <p:cNvSpPr>
            <a:spLocks noGrp="1"/>
          </p:cNvSpPr>
          <p:nvPr>
            <p:ph type="title"/>
          </p:nvPr>
        </p:nvSpPr>
        <p:spPr/>
        <p:txBody>
          <a:bodyPr lIns="91440" tIns="45720" rIns="91440" bIns="45720" anchor="t"/>
          <a:lstStyle/>
          <a:p>
            <a:r>
              <a:rPr lang="en-US" dirty="0">
                <a:latin typeface="Trade Gothic Next Heavy"/>
              </a:rPr>
              <a:t>2023 Findings – Areas for Improvement</a:t>
            </a:r>
            <a:endParaRPr lang="en-US" dirty="0"/>
          </a:p>
        </p:txBody>
      </p:sp>
      <p:sp>
        <p:nvSpPr>
          <p:cNvPr id="2" name="Content Placeholder 1">
            <a:extLst>
              <a:ext uri="{FF2B5EF4-FFF2-40B4-BE49-F238E27FC236}">
                <a16:creationId xmlns:a16="http://schemas.microsoft.com/office/drawing/2014/main" id="{922FBC62-1908-1D45-477B-C2A1A4FCF54F}"/>
              </a:ext>
            </a:extLst>
          </p:cNvPr>
          <p:cNvSpPr>
            <a:spLocks noGrp="1"/>
          </p:cNvSpPr>
          <p:nvPr>
            <p:ph idx="1"/>
          </p:nvPr>
        </p:nvSpPr>
        <p:spPr/>
        <p:txBody>
          <a:bodyPr lIns="91440" tIns="45720" rIns="91440" bIns="45720" anchor="t"/>
          <a:lstStyle/>
          <a:p>
            <a:r>
              <a:rPr lang="en-US" b="0" dirty="0">
                <a:latin typeface="Trade Gothic Next Cond"/>
              </a:rPr>
              <a:t>Consistent low scores for providing candidates with knowledge of Ohio-specific requirements for licensure, including Ohio Licensure Program standards (24), Ohio School Operating Standards (25), requirements for the Resident Educator license (26), and information about the Value-added Growth Measure (30)</a:t>
            </a:r>
            <a:endParaRPr lang="en-US" dirty="0">
              <a:latin typeface="Trade Gothic Next Cond"/>
            </a:endParaRPr>
          </a:p>
          <a:p>
            <a:r>
              <a:rPr lang="en-US" b="0" dirty="0">
                <a:latin typeface="Trade Gothic Next Cond"/>
              </a:rPr>
              <a:t>Other items of concern – PTS 13 (classroom management), PTS 47 (clearly articulated policies), PTS 48 (opportunities to voice concerns about the program) and PTS 49 (advising to facilitate progression to program completion)</a:t>
            </a:r>
            <a:endParaRPr lang="en-US" dirty="0"/>
          </a:p>
        </p:txBody>
      </p:sp>
    </p:spTree>
    <p:extLst>
      <p:ext uri="{BB962C8B-B14F-4D97-AF65-F5344CB8AC3E}">
        <p14:creationId xmlns:p14="http://schemas.microsoft.com/office/powerpoint/2010/main" val="2218919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E98CE-682F-CA89-E58C-8386CC44E6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948B9B-B644-F2A4-1E13-608D758C5891}"/>
              </a:ext>
            </a:extLst>
          </p:cNvPr>
          <p:cNvSpPr>
            <a:spLocks noGrp="1"/>
          </p:cNvSpPr>
          <p:nvPr>
            <p:ph type="title"/>
          </p:nvPr>
        </p:nvSpPr>
        <p:spPr/>
        <p:txBody>
          <a:bodyPr lIns="91440" tIns="45720" rIns="91440" bIns="45720" anchor="t"/>
          <a:lstStyle/>
          <a:p>
            <a:r>
              <a:rPr lang="en-US" sz="3600" b="0">
                <a:solidFill>
                  <a:schemeClr val="tx1"/>
                </a:solidFill>
                <a:latin typeface="Trade Gothic Next Heavy"/>
              </a:rPr>
              <a:t>Preservice Survey 21-23 vs. 2023 Statewide</a:t>
            </a:r>
            <a:endParaRPr lang="en-US" sz="3600" b="0">
              <a:solidFill>
                <a:schemeClr val="tx1"/>
              </a:solidFill>
            </a:endParaRPr>
          </a:p>
        </p:txBody>
      </p:sp>
      <p:graphicFrame>
        <p:nvGraphicFramePr>
          <p:cNvPr id="15" name="Chart 14">
            <a:extLst>
              <a:ext uri="{FF2B5EF4-FFF2-40B4-BE49-F238E27FC236}">
                <a16:creationId xmlns:a16="http://schemas.microsoft.com/office/drawing/2014/main" id="{43B77A07-4D9F-5D14-BD24-DF8B236D1C19}"/>
              </a:ext>
              <a:ext uri="{147F2762-F138-4A5C-976F-8EAC2B608ADB}">
                <a16:predDERef xmlns:a16="http://schemas.microsoft.com/office/drawing/2014/main" pred="{44774DA3-255F-8E5B-EC00-4CE22DEE2451}"/>
              </a:ext>
            </a:extLst>
          </p:cNvPr>
          <p:cNvGraphicFramePr>
            <a:graphicFrameLocks/>
          </p:cNvGraphicFramePr>
          <p:nvPr>
            <p:extLst>
              <p:ext uri="{D42A27DB-BD31-4B8C-83A1-F6EECF244321}">
                <p14:modId xmlns:p14="http://schemas.microsoft.com/office/powerpoint/2010/main" val="3297781498"/>
              </p:ext>
            </p:extLst>
          </p:nvPr>
        </p:nvGraphicFramePr>
        <p:xfrm>
          <a:off x="1771709" y="2977226"/>
          <a:ext cx="7877175" cy="3276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69105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39326-0948-1CB2-4F51-62E881FEF4C8}"/>
              </a:ext>
            </a:extLst>
          </p:cNvPr>
          <p:cNvSpPr>
            <a:spLocks noGrp="1"/>
          </p:cNvSpPr>
          <p:nvPr>
            <p:ph type="title"/>
          </p:nvPr>
        </p:nvSpPr>
        <p:spPr/>
        <p:txBody>
          <a:bodyPr lIns="91440" tIns="45720" rIns="91440" bIns="45720" anchor="t"/>
          <a:lstStyle/>
          <a:p>
            <a:r>
              <a:rPr lang="en-US">
                <a:latin typeface="Trade Gothic Next Heavy"/>
              </a:rPr>
              <a:t>New Directions – Factor Analyses</a:t>
            </a:r>
            <a:endParaRPr lang="en-US"/>
          </a:p>
        </p:txBody>
      </p:sp>
      <p:sp>
        <p:nvSpPr>
          <p:cNvPr id="3" name="Content Placeholder 2">
            <a:extLst>
              <a:ext uri="{FF2B5EF4-FFF2-40B4-BE49-F238E27FC236}">
                <a16:creationId xmlns:a16="http://schemas.microsoft.com/office/drawing/2014/main" id="{92EE829A-9894-FE67-66BF-ABDC8E99A93D}"/>
              </a:ext>
            </a:extLst>
          </p:cNvPr>
          <p:cNvSpPr>
            <a:spLocks noGrp="1"/>
          </p:cNvSpPr>
          <p:nvPr>
            <p:ph idx="1"/>
          </p:nvPr>
        </p:nvSpPr>
        <p:spPr/>
        <p:txBody>
          <a:bodyPr lIns="91440" tIns="45720" rIns="91440" bIns="45720" anchor="t"/>
          <a:lstStyle/>
          <a:p>
            <a:pPr>
              <a:spcAft>
                <a:spcPts val="1800"/>
              </a:spcAft>
            </a:pPr>
            <a:r>
              <a:rPr lang="en-US">
                <a:latin typeface="Trade Gothic Next Cond"/>
              </a:rPr>
              <a:t>ODHE</a:t>
            </a:r>
            <a:endParaRPr lang="en-US">
              <a:latin typeface="Trade Gothic Next Cond"/>
              <a:hlinkClick r:id="rId2">
                <a:extLst>
                  <a:ext uri="{A12FA001-AC4F-418D-AE19-62706E023703}">
                    <ahyp:hlinkClr xmlns:ahyp="http://schemas.microsoft.com/office/drawing/2018/hyperlinkcolor" val="tx"/>
                  </a:ext>
                </a:extLst>
              </a:hlinkClick>
            </a:endParaRPr>
          </a:p>
          <a:p>
            <a:pPr marL="804545" lvl="1">
              <a:spcAft>
                <a:spcPts val="1800"/>
              </a:spcAft>
            </a:pPr>
            <a:r>
              <a:rPr lang="en-US" b="0">
                <a:solidFill>
                  <a:srgbClr val="FF0000"/>
                </a:solidFill>
                <a:latin typeface="Trade Gothic Next Cond"/>
                <a:cs typeface="Times"/>
                <a:hlinkClick r:id="rId2"/>
              </a:rPr>
              <a:t>https://dam.assets.ohio.gov/image/upload/highered.ohio.gov/ed-prep/Forms/Measuring%20Reliability%20and%20Predictive%20Validity_Ohio_Educator_Preparation_Survey_Instruments.pdf</a:t>
            </a:r>
            <a:endParaRPr lang="en-US" b="0">
              <a:solidFill>
                <a:srgbClr val="FF0000"/>
              </a:solidFill>
              <a:latin typeface="Times"/>
              <a:cs typeface="Times"/>
            </a:endParaRPr>
          </a:p>
          <a:p>
            <a:pPr>
              <a:spcAft>
                <a:spcPts val="1800"/>
              </a:spcAft>
            </a:pPr>
            <a:r>
              <a:rPr lang="en-US">
                <a:latin typeface="Trade Gothic Next Cond"/>
              </a:rPr>
              <a:t>CSU</a:t>
            </a:r>
          </a:p>
          <a:p>
            <a:pPr marL="685800" lvl="2">
              <a:spcBef>
                <a:spcPts val="1000"/>
              </a:spcBef>
              <a:spcAft>
                <a:spcPts val="1800"/>
              </a:spcAft>
            </a:pPr>
            <a:r>
              <a:rPr lang="en-US" sz="2400" b="1">
                <a:latin typeface="Trade Gothic Next Cond"/>
              </a:rPr>
              <a:t>34 CSU students completing PST AY 2022-2023</a:t>
            </a:r>
          </a:p>
        </p:txBody>
      </p:sp>
    </p:spTree>
    <p:extLst>
      <p:ext uri="{BB962C8B-B14F-4D97-AF65-F5344CB8AC3E}">
        <p14:creationId xmlns:p14="http://schemas.microsoft.com/office/powerpoint/2010/main" val="1421849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20394-E176-8E4C-CE86-9135C8CB7DC2}"/>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B1136C59-A4BE-68BD-010F-4AC1EC12EB4E}"/>
              </a:ext>
            </a:extLst>
          </p:cNvPr>
          <p:cNvSpPr>
            <a:spLocks noGrp="1"/>
          </p:cNvSpPr>
          <p:nvPr>
            <p:ph type="title"/>
          </p:nvPr>
        </p:nvSpPr>
        <p:spPr>
          <a:xfrm>
            <a:off x="838200" y="2176922"/>
            <a:ext cx="11088576" cy="805986"/>
          </a:xfrm>
        </p:spPr>
        <p:txBody>
          <a:bodyPr lIns="91440" tIns="45720" rIns="91440" bIns="45720" anchor="t"/>
          <a:lstStyle/>
          <a:p>
            <a:r>
              <a:rPr lang="en-US">
                <a:latin typeface="Trade Gothic Next Heavy"/>
              </a:rPr>
              <a:t>ODHE Analysis</a:t>
            </a:r>
            <a:endParaRPr lang="en-US"/>
          </a:p>
        </p:txBody>
      </p:sp>
      <p:sp>
        <p:nvSpPr>
          <p:cNvPr id="15" name="Content Placeholder 14">
            <a:extLst>
              <a:ext uri="{FF2B5EF4-FFF2-40B4-BE49-F238E27FC236}">
                <a16:creationId xmlns:a16="http://schemas.microsoft.com/office/drawing/2014/main" id="{87D1DB54-F7A7-ED28-B72D-86021CCEBBBA}"/>
              </a:ext>
            </a:extLst>
          </p:cNvPr>
          <p:cNvSpPr>
            <a:spLocks noGrp="1"/>
          </p:cNvSpPr>
          <p:nvPr>
            <p:ph idx="1"/>
          </p:nvPr>
        </p:nvSpPr>
        <p:spPr/>
        <p:txBody>
          <a:bodyPr lIns="91440" tIns="45720" rIns="91440" bIns="45720" anchor="t"/>
          <a:lstStyle/>
          <a:p>
            <a:pPr marL="347345">
              <a:spcAft>
                <a:spcPts val="1800"/>
              </a:spcAft>
            </a:pPr>
            <a:r>
              <a:rPr lang="en-US" dirty="0">
                <a:latin typeface="Trade Gothic Next Cond"/>
              </a:rPr>
              <a:t>Reliability</a:t>
            </a:r>
          </a:p>
          <a:p>
            <a:pPr marL="804545" lvl="1">
              <a:spcAft>
                <a:spcPts val="1800"/>
              </a:spcAft>
            </a:pPr>
            <a:r>
              <a:rPr lang="en-US" sz="2800" b="1" dirty="0">
                <a:latin typeface="Trade Gothic Next Cond"/>
              </a:rPr>
              <a:t>Cronbach’s Alpha 0.975836 (&gt;0.7) ---&gt; Internal consistency</a:t>
            </a:r>
          </a:p>
          <a:p>
            <a:pPr marL="347345">
              <a:spcAft>
                <a:spcPts val="1800"/>
              </a:spcAft>
            </a:pPr>
            <a:r>
              <a:rPr lang="en-US" dirty="0">
                <a:latin typeface="Trade Gothic Next Cond"/>
              </a:rPr>
              <a:t>Validity</a:t>
            </a:r>
          </a:p>
          <a:p>
            <a:pPr marL="804545" lvl="1">
              <a:spcAft>
                <a:spcPts val="1800"/>
              </a:spcAft>
            </a:pPr>
            <a:r>
              <a:rPr lang="en-US" sz="2800" b="1" dirty="0">
                <a:latin typeface="Trade Gothic Next Cond"/>
              </a:rPr>
              <a:t>Pre-Service scores show overall validity with consistent performance, though a few outlier items suggest areas for refinement.</a:t>
            </a:r>
          </a:p>
        </p:txBody>
      </p:sp>
    </p:spTree>
    <p:extLst>
      <p:ext uri="{BB962C8B-B14F-4D97-AF65-F5344CB8AC3E}">
        <p14:creationId xmlns:p14="http://schemas.microsoft.com/office/powerpoint/2010/main" val="49524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CDD6E-3F15-522B-BA32-2C81045FF398}"/>
              </a:ext>
            </a:extLst>
          </p:cNvPr>
          <p:cNvSpPr>
            <a:spLocks noGrp="1"/>
          </p:cNvSpPr>
          <p:nvPr>
            <p:ph type="title"/>
          </p:nvPr>
        </p:nvSpPr>
        <p:spPr/>
        <p:txBody>
          <a:bodyPr lIns="91440" tIns="45720" rIns="91440" bIns="45720" anchor="t"/>
          <a:lstStyle/>
          <a:p>
            <a:r>
              <a:rPr lang="en-US" dirty="0">
                <a:latin typeface="Trade Gothic Next Heavy"/>
              </a:rPr>
              <a:t>Content and Face Validity</a:t>
            </a:r>
            <a:endParaRPr lang="en-US" dirty="0"/>
          </a:p>
        </p:txBody>
      </p:sp>
      <p:sp>
        <p:nvSpPr>
          <p:cNvPr id="3" name="Content Placeholder 2">
            <a:extLst>
              <a:ext uri="{FF2B5EF4-FFF2-40B4-BE49-F238E27FC236}">
                <a16:creationId xmlns:a16="http://schemas.microsoft.com/office/drawing/2014/main" id="{A5E36B68-3634-5FC6-CE2C-2D28F43745FB}"/>
              </a:ext>
            </a:extLst>
          </p:cNvPr>
          <p:cNvSpPr>
            <a:spLocks noGrp="1"/>
          </p:cNvSpPr>
          <p:nvPr>
            <p:ph idx="1"/>
          </p:nvPr>
        </p:nvSpPr>
        <p:spPr/>
        <p:txBody>
          <a:bodyPr lIns="91440" tIns="45720" rIns="91440" bIns="45720" anchor="t"/>
          <a:lstStyle/>
          <a:p>
            <a:r>
              <a:rPr lang="en-US" b="0" dirty="0">
                <a:latin typeface="Trade Gothic Next Cond"/>
              </a:rPr>
              <a:t>Crosswalks detailing the alignment of the items with Ohio Standards for the Teaching Profession (</a:t>
            </a:r>
            <a:r>
              <a:rPr lang="en-US" b="0" dirty="0" err="1">
                <a:latin typeface="Trade Gothic Next Cond"/>
              </a:rPr>
              <a:t>InTASC</a:t>
            </a:r>
            <a:r>
              <a:rPr lang="en-US" b="0" dirty="0">
                <a:latin typeface="Trade Gothic Next Cond"/>
              </a:rPr>
              <a:t>-aligned), Ohio School Operating Standards, and the Ohio Professional Development Standards</a:t>
            </a:r>
            <a:endParaRPr lang="en-US" dirty="0">
              <a:latin typeface="Trade Gothic Next Cond"/>
            </a:endParaRPr>
          </a:p>
          <a:p>
            <a:r>
              <a:rPr lang="en-US" b="0" dirty="0">
                <a:latin typeface="Trade Gothic Next Cond"/>
              </a:rPr>
              <a:t>Face validity affirmed through evaluation of each instrument by subject matter experts, with modifications made as a result of feedback</a:t>
            </a:r>
          </a:p>
        </p:txBody>
      </p:sp>
    </p:spTree>
    <p:extLst>
      <p:ext uri="{BB962C8B-B14F-4D97-AF65-F5344CB8AC3E}">
        <p14:creationId xmlns:p14="http://schemas.microsoft.com/office/powerpoint/2010/main" val="420620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EF0AC-E510-C398-D040-448B5983630F}"/>
              </a:ext>
            </a:extLst>
          </p:cNvPr>
          <p:cNvSpPr>
            <a:spLocks noGrp="1"/>
          </p:cNvSpPr>
          <p:nvPr>
            <p:ph type="title"/>
          </p:nvPr>
        </p:nvSpPr>
        <p:spPr/>
        <p:txBody>
          <a:bodyPr lIns="91440" tIns="45720" rIns="91440" bIns="45720" anchor="t"/>
          <a:lstStyle/>
          <a:p>
            <a:r>
              <a:rPr lang="en-US" dirty="0">
                <a:latin typeface="Trade Gothic Next Heavy"/>
              </a:rPr>
              <a:t>Predictive Validity</a:t>
            </a:r>
            <a:endParaRPr lang="en-US" dirty="0"/>
          </a:p>
        </p:txBody>
      </p:sp>
      <p:pic>
        <p:nvPicPr>
          <p:cNvPr id="7" name="Content Placeholder 6" descr="A screenshot of a computer&#10;&#10;AI-generated content may be incorrect.">
            <a:extLst>
              <a:ext uri="{FF2B5EF4-FFF2-40B4-BE49-F238E27FC236}">
                <a16:creationId xmlns:a16="http://schemas.microsoft.com/office/drawing/2014/main" id="{7231B9A2-3F5B-1E5A-3D92-758731BB8E57}"/>
              </a:ext>
            </a:extLst>
          </p:cNvPr>
          <p:cNvPicPr>
            <a:picLocks noGrp="1" noChangeAspect="1"/>
          </p:cNvPicPr>
          <p:nvPr>
            <p:ph idx="1"/>
          </p:nvPr>
        </p:nvPicPr>
        <p:blipFill>
          <a:blip r:embed="rId2"/>
          <a:stretch>
            <a:fillRect/>
          </a:stretch>
        </p:blipFill>
        <p:spPr>
          <a:xfrm>
            <a:off x="5982926" y="640877"/>
            <a:ext cx="6053206" cy="4994930"/>
          </a:xfrm>
          <a:prstGeom prst="rect">
            <a:avLst/>
          </a:prstGeom>
        </p:spPr>
      </p:pic>
      <p:sp>
        <p:nvSpPr>
          <p:cNvPr id="9" name="TextBox 8">
            <a:extLst>
              <a:ext uri="{FF2B5EF4-FFF2-40B4-BE49-F238E27FC236}">
                <a16:creationId xmlns:a16="http://schemas.microsoft.com/office/drawing/2014/main" id="{189139CD-B0C2-781A-C725-B22EADBF4DD8}"/>
              </a:ext>
            </a:extLst>
          </p:cNvPr>
          <p:cNvSpPr txBox="1"/>
          <p:nvPr/>
        </p:nvSpPr>
        <p:spPr>
          <a:xfrm>
            <a:off x="842720" y="2984860"/>
            <a:ext cx="5259294" cy="164352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000"/>
              </a:spcBef>
              <a:buFont typeface="Arial"/>
              <a:buChar char="•"/>
            </a:pPr>
            <a:r>
              <a:rPr lang="en-US" sz="2800" dirty="0">
                <a:solidFill>
                  <a:srgbClr val="7F7F7F"/>
                </a:solidFill>
                <a:latin typeface="Trade Gothic Next Cond"/>
              </a:rPr>
              <a:t>Analyses of predictive validity showed  teacher pre-service instrument accounts for 87.7% of the variation in the resident educator survey.</a:t>
            </a:r>
            <a:endParaRPr lang="en-US" sz="2800">
              <a:solidFill>
                <a:srgbClr val="7F7F7F"/>
              </a:solidFill>
              <a:latin typeface="Trade Gothic Next Cond"/>
            </a:endParaRPr>
          </a:p>
        </p:txBody>
      </p:sp>
    </p:spTree>
    <p:extLst>
      <p:ext uri="{BB962C8B-B14F-4D97-AF65-F5344CB8AC3E}">
        <p14:creationId xmlns:p14="http://schemas.microsoft.com/office/powerpoint/2010/main" val="1778856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2499D-9C55-9AA0-5046-ADD5DD95F6B2}"/>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70432111-F856-36E0-75B2-ADDB60AC42EA}"/>
              </a:ext>
            </a:extLst>
          </p:cNvPr>
          <p:cNvSpPr>
            <a:spLocks noGrp="1"/>
          </p:cNvSpPr>
          <p:nvPr>
            <p:ph type="title"/>
          </p:nvPr>
        </p:nvSpPr>
        <p:spPr>
          <a:xfrm>
            <a:off x="838200" y="2176922"/>
            <a:ext cx="11088576" cy="805986"/>
          </a:xfrm>
        </p:spPr>
        <p:txBody>
          <a:bodyPr lIns="91440" tIns="45720" rIns="91440" bIns="45720" anchor="t"/>
          <a:lstStyle/>
          <a:p>
            <a:r>
              <a:rPr lang="en-US" dirty="0">
                <a:latin typeface="Trade Gothic Next Heavy"/>
              </a:rPr>
              <a:t>Five Factors</a:t>
            </a:r>
            <a:endParaRPr lang="en-US" dirty="0"/>
          </a:p>
        </p:txBody>
      </p:sp>
      <p:sp>
        <p:nvSpPr>
          <p:cNvPr id="15" name="Content Placeholder 14">
            <a:extLst>
              <a:ext uri="{FF2B5EF4-FFF2-40B4-BE49-F238E27FC236}">
                <a16:creationId xmlns:a16="http://schemas.microsoft.com/office/drawing/2014/main" id="{05F861B1-3EEF-37E6-676B-1656B9564ADF}"/>
              </a:ext>
            </a:extLst>
          </p:cNvPr>
          <p:cNvSpPr>
            <a:spLocks noGrp="1"/>
          </p:cNvSpPr>
          <p:nvPr>
            <p:ph idx="1"/>
          </p:nvPr>
        </p:nvSpPr>
        <p:spPr/>
        <p:txBody>
          <a:bodyPr lIns="91440" tIns="45720" rIns="91440" bIns="45720" anchor="t"/>
          <a:lstStyle/>
          <a:p>
            <a:pPr marL="347345">
              <a:spcAft>
                <a:spcPts val="1800"/>
              </a:spcAft>
            </a:pPr>
            <a:r>
              <a:rPr lang="en-US" dirty="0">
                <a:latin typeface="Trade Gothic Next Cond"/>
              </a:rPr>
              <a:t>Pedagogy and Assessment</a:t>
            </a:r>
            <a:endParaRPr lang="en-US"/>
          </a:p>
          <a:p>
            <a:pPr marL="347345">
              <a:spcAft>
                <a:spcPts val="1800"/>
              </a:spcAft>
            </a:pPr>
            <a:r>
              <a:rPr lang="en-US" dirty="0">
                <a:latin typeface="Trade Gothic Next Cond"/>
              </a:rPr>
              <a:t>Ohio-Specific Requirements</a:t>
            </a:r>
          </a:p>
          <a:p>
            <a:pPr marL="347345">
              <a:spcAft>
                <a:spcPts val="1800"/>
              </a:spcAft>
            </a:pPr>
            <a:r>
              <a:rPr lang="en-US" dirty="0">
                <a:latin typeface="Trade Gothic Next Cond"/>
              </a:rPr>
              <a:t>Program Faculty</a:t>
            </a:r>
          </a:p>
          <a:p>
            <a:pPr marL="347345">
              <a:spcAft>
                <a:spcPts val="1800"/>
              </a:spcAft>
            </a:pPr>
            <a:r>
              <a:rPr lang="en-US" dirty="0">
                <a:latin typeface="Trade Gothic Next Cond"/>
              </a:rPr>
              <a:t>Cultural Diversity</a:t>
            </a:r>
          </a:p>
          <a:p>
            <a:pPr marL="347345">
              <a:spcAft>
                <a:spcPts val="1800"/>
              </a:spcAft>
            </a:pPr>
            <a:r>
              <a:rPr lang="en-US" dirty="0">
                <a:latin typeface="Trade Gothic Next Cond"/>
              </a:rPr>
              <a:t>Field and Clinical</a:t>
            </a:r>
          </a:p>
          <a:p>
            <a:pPr marL="804545" lvl="1">
              <a:spcAft>
                <a:spcPts val="1800"/>
              </a:spcAft>
            </a:pPr>
            <a:endParaRPr lang="en-US">
              <a:latin typeface="Trade Gothic Next Cond"/>
            </a:endParaRPr>
          </a:p>
        </p:txBody>
      </p:sp>
    </p:spTree>
    <p:extLst>
      <p:ext uri="{BB962C8B-B14F-4D97-AF65-F5344CB8AC3E}">
        <p14:creationId xmlns:p14="http://schemas.microsoft.com/office/powerpoint/2010/main" val="1912066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47724-EA4E-7411-369F-5539A1D5921E}"/>
              </a:ext>
            </a:extLst>
          </p:cNvPr>
          <p:cNvSpPr>
            <a:spLocks noGrp="1"/>
          </p:cNvSpPr>
          <p:nvPr>
            <p:ph type="ctrTitle"/>
          </p:nvPr>
        </p:nvSpPr>
        <p:spPr>
          <a:xfrm>
            <a:off x="1175926" y="3303450"/>
            <a:ext cx="9144000" cy="2387600"/>
          </a:xfrm>
        </p:spPr>
        <p:txBody>
          <a:bodyPr lIns="91440" tIns="45720" rIns="91440" bIns="45720" anchor="b"/>
          <a:lstStyle/>
          <a:p>
            <a:r>
              <a:rPr lang="en-US">
                <a:latin typeface="Trade Gothic Next Heavy"/>
              </a:rPr>
              <a:t>How can educator preparation programs respond productively to critical feedback from pre-service teachers? </a:t>
            </a:r>
          </a:p>
        </p:txBody>
      </p:sp>
    </p:spTree>
    <p:extLst>
      <p:ext uri="{BB962C8B-B14F-4D97-AF65-F5344CB8AC3E}">
        <p14:creationId xmlns:p14="http://schemas.microsoft.com/office/powerpoint/2010/main" val="39987125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ED2CD-9C82-2B5C-68E5-6FB1D07CA7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DBA299-DF3E-B332-6996-5DC088EBBA8B}"/>
              </a:ext>
            </a:extLst>
          </p:cNvPr>
          <p:cNvSpPr>
            <a:spLocks noGrp="1"/>
          </p:cNvSpPr>
          <p:nvPr>
            <p:ph type="title"/>
          </p:nvPr>
        </p:nvSpPr>
        <p:spPr/>
        <p:txBody>
          <a:bodyPr lIns="91440" tIns="45720" rIns="91440" bIns="45720" anchor="t"/>
          <a:lstStyle/>
          <a:p>
            <a:r>
              <a:rPr lang="en-US">
                <a:latin typeface="Trade Gothic Next Heavy"/>
              </a:rPr>
              <a:t>Results of Factor Analysis – CSU Data</a:t>
            </a:r>
            <a:endParaRPr lang="en-US"/>
          </a:p>
        </p:txBody>
      </p:sp>
      <p:sp>
        <p:nvSpPr>
          <p:cNvPr id="3" name="Content Placeholder 2">
            <a:extLst>
              <a:ext uri="{FF2B5EF4-FFF2-40B4-BE49-F238E27FC236}">
                <a16:creationId xmlns:a16="http://schemas.microsoft.com/office/drawing/2014/main" id="{CF397695-703A-CF18-4D24-5BBBAEF2373A}"/>
              </a:ext>
            </a:extLst>
          </p:cNvPr>
          <p:cNvSpPr>
            <a:spLocks noGrp="1"/>
          </p:cNvSpPr>
          <p:nvPr>
            <p:ph idx="1"/>
          </p:nvPr>
        </p:nvSpPr>
        <p:spPr>
          <a:xfrm>
            <a:off x="828261" y="2982907"/>
            <a:ext cx="10515600" cy="3269225"/>
          </a:xfrm>
        </p:spPr>
        <p:txBody>
          <a:bodyPr lIns="91440" tIns="45720" rIns="91440" bIns="45720" anchor="t"/>
          <a:lstStyle/>
          <a:p>
            <a:r>
              <a:rPr lang="en-US" dirty="0">
                <a:latin typeface="Trade Gothic Next Cond"/>
              </a:rPr>
              <a:t>Two factors account for 69.63 per cent of the total sample</a:t>
            </a:r>
          </a:p>
          <a:p>
            <a:pPr lvl="1"/>
            <a:r>
              <a:rPr lang="en-US" dirty="0">
                <a:latin typeface="Trade Gothic Next Cond"/>
                <a:cs typeface="Times New Roman"/>
              </a:rPr>
              <a:t>Preparation for Instructional Design and Differentiation</a:t>
            </a:r>
          </a:p>
          <a:p>
            <a:pPr lvl="1">
              <a:buFont typeface="Wingdings,Sans-Serif" panose="020B0604020202020204" pitchFamily="34" charset="0"/>
              <a:buChar char="§"/>
            </a:pPr>
            <a:r>
              <a:rPr lang="en-US" dirty="0">
                <a:latin typeface="Trade Gothic Next Cond"/>
                <a:cs typeface="Times New Roman"/>
              </a:rPr>
              <a:t>Program Advising and Feedback</a:t>
            </a:r>
          </a:p>
          <a:p>
            <a:r>
              <a:rPr lang="en-US" dirty="0">
                <a:latin typeface="Trade Gothic Next Cond"/>
              </a:rPr>
              <a:t>Factors shown to be particularly important for the level of satisfaction.</a:t>
            </a:r>
          </a:p>
          <a:p>
            <a:endParaRPr lang="en-US" dirty="0">
              <a:latin typeface="Trade Gothic Next Cond"/>
            </a:endParaRPr>
          </a:p>
        </p:txBody>
      </p:sp>
    </p:spTree>
    <p:extLst>
      <p:ext uri="{BB962C8B-B14F-4D97-AF65-F5344CB8AC3E}">
        <p14:creationId xmlns:p14="http://schemas.microsoft.com/office/powerpoint/2010/main" val="37116523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8057A-1692-2081-6BFC-D88D19B8D3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7FA16E-E0E7-B5CC-C5F3-F7F62CFA853B}"/>
              </a:ext>
            </a:extLst>
          </p:cNvPr>
          <p:cNvSpPr>
            <a:spLocks noGrp="1"/>
          </p:cNvSpPr>
          <p:nvPr>
            <p:ph type="title"/>
          </p:nvPr>
        </p:nvSpPr>
        <p:spPr/>
        <p:txBody>
          <a:bodyPr lIns="91440" tIns="45720" rIns="91440" bIns="45720" anchor="t"/>
          <a:lstStyle/>
          <a:p>
            <a:pPr lvl="1">
              <a:spcBef>
                <a:spcPts val="500"/>
              </a:spcBef>
            </a:pPr>
            <a:r>
              <a:rPr lang="en-US" sz="4400" b="1" kern="1200" dirty="0">
                <a:solidFill>
                  <a:srgbClr val="006A4D"/>
                </a:solidFill>
                <a:latin typeface="Trade Gothic Next Heavy"/>
                <a:ea typeface="+mj-ea"/>
                <a:cs typeface="+mj-cs"/>
              </a:rPr>
              <a:t>Preparation for Instructional Design and Differentiation</a:t>
            </a:r>
            <a:endParaRPr lang="en-US">
              <a:ea typeface="+mj-ea"/>
              <a:cs typeface="+mj-cs"/>
            </a:endParaRPr>
          </a:p>
        </p:txBody>
      </p:sp>
      <p:sp>
        <p:nvSpPr>
          <p:cNvPr id="3" name="Content Placeholder 2">
            <a:extLst>
              <a:ext uri="{FF2B5EF4-FFF2-40B4-BE49-F238E27FC236}">
                <a16:creationId xmlns:a16="http://schemas.microsoft.com/office/drawing/2014/main" id="{259BDAED-FD32-32B1-0EBF-6D2B131FE533}"/>
              </a:ext>
            </a:extLst>
          </p:cNvPr>
          <p:cNvSpPr>
            <a:spLocks noGrp="1"/>
          </p:cNvSpPr>
          <p:nvPr>
            <p:ph idx="1"/>
          </p:nvPr>
        </p:nvSpPr>
        <p:spPr>
          <a:xfrm>
            <a:off x="839467" y="3588025"/>
            <a:ext cx="10515600" cy="3269225"/>
          </a:xfrm>
        </p:spPr>
        <p:txBody>
          <a:bodyPr lIns="91440" tIns="45720" rIns="91440" bIns="45720" anchor="t"/>
          <a:lstStyle/>
          <a:p>
            <a:pPr marL="285750" lvl="2" indent="-285750">
              <a:spcBef>
                <a:spcPts val="1000"/>
              </a:spcBef>
              <a:buFont typeface="Arial"/>
              <a:buChar char="•"/>
            </a:pPr>
            <a:r>
              <a:rPr lang="en-US" dirty="0">
                <a:solidFill>
                  <a:srgbClr val="7F7F7F"/>
                </a:solidFill>
                <a:latin typeface="Trade Gothic Next Cond"/>
              </a:rPr>
              <a:t>9. (9_4) My teacher licensure program prepared me...to apply knowledge of how students learn, to inform instruction. (.862)</a:t>
            </a:r>
          </a:p>
          <a:p>
            <a:pPr marL="285750" lvl="2" indent="-285750">
              <a:spcBef>
                <a:spcPts val="1000"/>
              </a:spcBef>
              <a:buFont typeface="Arial"/>
              <a:buChar char="•"/>
            </a:pPr>
            <a:r>
              <a:rPr lang="en-US" dirty="0">
                <a:solidFill>
                  <a:srgbClr val="7F7F7F"/>
                </a:solidFill>
                <a:latin typeface="Trade Gothic Next Cond"/>
              </a:rPr>
              <a:t>7. (9_2) My teacher licensure program prepared me...to use assessment data to inform instruction. (.838)</a:t>
            </a:r>
          </a:p>
          <a:p>
            <a:pPr marL="285750" lvl="2" indent="-285750">
              <a:spcBef>
                <a:spcPts val="1000"/>
              </a:spcBef>
              <a:buFont typeface="Arial"/>
              <a:buChar char="•"/>
            </a:pPr>
            <a:r>
              <a:rPr lang="en-US" dirty="0">
                <a:solidFill>
                  <a:srgbClr val="7F7F7F"/>
                </a:solidFill>
                <a:latin typeface="Trade Gothic Next Cond"/>
              </a:rPr>
              <a:t>6 . (9_1) My teacher licensure program prepared me...to align instructional goals and activities with Ohio's Learning Standards. (.785)</a:t>
            </a:r>
          </a:p>
          <a:p>
            <a:pPr marL="285750" lvl="2" indent="-285750">
              <a:spcBef>
                <a:spcPts val="1000"/>
              </a:spcBef>
              <a:buFont typeface="Arial"/>
              <a:buChar char="•"/>
            </a:pPr>
            <a:r>
              <a:rPr lang="en-US" dirty="0">
                <a:solidFill>
                  <a:srgbClr val="7F7F7F"/>
                </a:solidFill>
                <a:latin typeface="Trade Gothic Next Cond"/>
              </a:rPr>
              <a:t>10. (9_5) My teacher licensure program prepared me....to differentiate instruction to support the learning needs of all students, including students identified as gifted, students with disabilities, and at-risk students. (.761)</a:t>
            </a:r>
          </a:p>
          <a:p>
            <a:pPr marL="285750" lvl="2" indent="-285750">
              <a:spcBef>
                <a:spcPts val="1000"/>
              </a:spcBef>
              <a:buFont typeface="Arial"/>
              <a:buChar char="•"/>
            </a:pPr>
            <a:r>
              <a:rPr lang="en-US" dirty="0">
                <a:solidFill>
                  <a:srgbClr val="7F7F7F"/>
                </a:solidFill>
                <a:latin typeface="Trade Gothic Next Cond"/>
              </a:rPr>
              <a:t>8. </a:t>
            </a:r>
            <a:r>
              <a:rPr lang="en-US">
                <a:solidFill>
                  <a:srgbClr val="7F7F7F"/>
                </a:solidFill>
                <a:latin typeface="Trade Gothic Next Cond"/>
              </a:rPr>
              <a:t>(</a:t>
            </a:r>
            <a:r>
              <a:rPr lang="en-US" dirty="0">
                <a:solidFill>
                  <a:srgbClr val="7F7F7F"/>
                </a:solidFill>
                <a:latin typeface="Trade Gothic Next Cond"/>
              </a:rPr>
              <a:t>9_3) My teacher licensure program prepared me...to clearly communicate learning goals to students. (.607)</a:t>
            </a:r>
            <a:endParaRPr lang="en-US" dirty="0">
              <a:latin typeface="Trade Gothic Next Cond"/>
            </a:endParaRPr>
          </a:p>
        </p:txBody>
      </p:sp>
    </p:spTree>
    <p:extLst>
      <p:ext uri="{BB962C8B-B14F-4D97-AF65-F5344CB8AC3E}">
        <p14:creationId xmlns:p14="http://schemas.microsoft.com/office/powerpoint/2010/main" val="26951373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CD174-1AC7-E36C-4339-7FB613BC93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007833-DE99-AF95-11B6-B6A2E89C2932}"/>
              </a:ext>
            </a:extLst>
          </p:cNvPr>
          <p:cNvSpPr>
            <a:spLocks noGrp="1"/>
          </p:cNvSpPr>
          <p:nvPr>
            <p:ph type="title"/>
          </p:nvPr>
        </p:nvSpPr>
        <p:spPr/>
        <p:txBody>
          <a:bodyPr lIns="91440" tIns="45720" rIns="91440" bIns="45720" anchor="t"/>
          <a:lstStyle/>
          <a:p>
            <a:r>
              <a:rPr lang="en-US" dirty="0">
                <a:latin typeface="Trade Gothic Next Heavy"/>
              </a:rPr>
              <a:t>Program Advising and Feedback</a:t>
            </a:r>
            <a:endParaRPr lang="en-US" sz="2400" b="0" dirty="0">
              <a:latin typeface="Trade Gothic Next Cond"/>
            </a:endParaRPr>
          </a:p>
        </p:txBody>
      </p:sp>
      <p:sp>
        <p:nvSpPr>
          <p:cNvPr id="3" name="Content Placeholder 2">
            <a:extLst>
              <a:ext uri="{FF2B5EF4-FFF2-40B4-BE49-F238E27FC236}">
                <a16:creationId xmlns:a16="http://schemas.microsoft.com/office/drawing/2014/main" id="{1F351DDE-0059-677B-776F-8B8B1231D5FF}"/>
              </a:ext>
            </a:extLst>
          </p:cNvPr>
          <p:cNvSpPr>
            <a:spLocks noGrp="1"/>
          </p:cNvSpPr>
          <p:nvPr>
            <p:ph idx="1"/>
          </p:nvPr>
        </p:nvSpPr>
        <p:spPr>
          <a:xfrm>
            <a:off x="828261" y="2982907"/>
            <a:ext cx="10515600" cy="3269225"/>
          </a:xfrm>
        </p:spPr>
        <p:txBody>
          <a:bodyPr lIns="91440" tIns="45720" rIns="91440" bIns="45720" anchor="t"/>
          <a:lstStyle/>
          <a:p>
            <a:pPr marL="285750" lvl="2" indent="-285750">
              <a:spcBef>
                <a:spcPts val="1000"/>
              </a:spcBef>
              <a:buFont typeface="Arial"/>
              <a:buChar char="•"/>
            </a:pPr>
            <a:r>
              <a:rPr lang="en-US" dirty="0">
                <a:solidFill>
                  <a:srgbClr val="7F7F7F"/>
                </a:solidFill>
                <a:latin typeface="Trade Gothic Next Cond"/>
              </a:rPr>
              <a:t>47. (16_1) My teacher licensure program provided clearly articulated policies published to facilitate progression to program completion. (.990)</a:t>
            </a:r>
            <a:endParaRPr lang="en-US"/>
          </a:p>
          <a:p>
            <a:pPr marL="285750" lvl="2" indent="-285750">
              <a:spcBef>
                <a:spcPts val="1000"/>
              </a:spcBef>
              <a:buFont typeface="Arial"/>
              <a:buChar char="•"/>
            </a:pPr>
            <a:r>
              <a:rPr lang="en-US" dirty="0">
                <a:solidFill>
                  <a:srgbClr val="7F7F7F"/>
                </a:solidFill>
                <a:latin typeface="Trade Gothic Next Cond"/>
              </a:rPr>
              <a:t>49. (16_3) My teacher licensure program provided advising to facilitate progression to program completion.(.903)</a:t>
            </a:r>
          </a:p>
          <a:p>
            <a:pPr marL="285750" lvl="2" indent="-285750">
              <a:spcBef>
                <a:spcPts val="1000"/>
              </a:spcBef>
              <a:buFont typeface="Arial"/>
              <a:buChar char="•"/>
            </a:pPr>
            <a:r>
              <a:rPr lang="en-US" dirty="0">
                <a:solidFill>
                  <a:srgbClr val="7F7F7F"/>
                </a:solidFill>
                <a:latin typeface="Trade Gothic Next Cond"/>
              </a:rPr>
              <a:t>48. (16_2) My teacher licensure program provided opportunities to voice concerns about the program. (.726)</a:t>
            </a:r>
          </a:p>
        </p:txBody>
      </p:sp>
    </p:spTree>
    <p:extLst>
      <p:ext uri="{BB962C8B-B14F-4D97-AF65-F5344CB8AC3E}">
        <p14:creationId xmlns:p14="http://schemas.microsoft.com/office/powerpoint/2010/main" val="3990981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176E6-FC85-3679-25BD-230DD97926AF}"/>
              </a:ext>
            </a:extLst>
          </p:cNvPr>
          <p:cNvSpPr>
            <a:spLocks noGrp="1"/>
          </p:cNvSpPr>
          <p:nvPr>
            <p:ph type="title"/>
          </p:nvPr>
        </p:nvSpPr>
        <p:spPr>
          <a:xfrm>
            <a:off x="838200" y="2704461"/>
            <a:ext cx="10515600" cy="1450755"/>
          </a:xfrm>
        </p:spPr>
        <p:txBody>
          <a:bodyPr lIns="91440" tIns="45720" rIns="91440" bIns="45720" anchor="t"/>
          <a:lstStyle/>
          <a:p>
            <a:pPr algn="ctr"/>
            <a:r>
              <a:rPr lang="en-US" dirty="0">
                <a:latin typeface="Trade Gothic Next Heavy"/>
                <a:hlinkClick r:id="rId2"/>
              </a:rPr>
              <a:t>Power BI for Disseminating and Visualizing Data</a:t>
            </a:r>
            <a:br>
              <a:rPr lang="en-US" dirty="0">
                <a:latin typeface="Trade Gothic Next Heavy"/>
              </a:rPr>
            </a:br>
            <a:endParaRPr lang="en-US"/>
          </a:p>
        </p:txBody>
      </p:sp>
    </p:spTree>
    <p:extLst>
      <p:ext uri="{BB962C8B-B14F-4D97-AF65-F5344CB8AC3E}">
        <p14:creationId xmlns:p14="http://schemas.microsoft.com/office/powerpoint/2010/main" val="2951860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95C79-1819-98AF-023C-8AD538DC2684}"/>
              </a:ext>
            </a:extLst>
          </p:cNvPr>
          <p:cNvSpPr>
            <a:spLocks noGrp="1"/>
          </p:cNvSpPr>
          <p:nvPr>
            <p:ph type="title"/>
          </p:nvPr>
        </p:nvSpPr>
        <p:spPr/>
        <p:txBody>
          <a:bodyPr lIns="91440" tIns="45720" rIns="91440" bIns="45720" anchor="t"/>
          <a:lstStyle/>
          <a:p>
            <a:r>
              <a:rPr lang="en-US" dirty="0">
                <a:latin typeface="Trade Gothic Next Heavy"/>
              </a:rPr>
              <a:t>Advantages of </a:t>
            </a:r>
            <a:r>
              <a:rPr lang="en-US" dirty="0" err="1">
                <a:latin typeface="Trade Gothic Next Heavy"/>
              </a:rPr>
              <a:t>PowerBI</a:t>
            </a:r>
            <a:r>
              <a:rPr lang="en-US" dirty="0">
                <a:latin typeface="Trade Gothic Next Heavy"/>
              </a:rPr>
              <a:t> Dashboard</a:t>
            </a:r>
            <a:endParaRPr lang="en-US" dirty="0"/>
          </a:p>
        </p:txBody>
      </p:sp>
      <p:sp>
        <p:nvSpPr>
          <p:cNvPr id="3" name="Content Placeholder 2">
            <a:extLst>
              <a:ext uri="{FF2B5EF4-FFF2-40B4-BE49-F238E27FC236}">
                <a16:creationId xmlns:a16="http://schemas.microsoft.com/office/drawing/2014/main" id="{E8EB7AE2-DF1D-5866-8723-F3BADD683BCC}"/>
              </a:ext>
            </a:extLst>
          </p:cNvPr>
          <p:cNvSpPr>
            <a:spLocks noGrp="1"/>
          </p:cNvSpPr>
          <p:nvPr>
            <p:ph idx="1"/>
          </p:nvPr>
        </p:nvSpPr>
        <p:spPr/>
        <p:txBody>
          <a:bodyPr lIns="91440" tIns="45720" rIns="91440" bIns="45720" anchor="t"/>
          <a:lstStyle/>
          <a:p>
            <a:r>
              <a:rPr lang="en-US" dirty="0">
                <a:latin typeface="Trade Gothic Next Cond"/>
              </a:rPr>
              <a:t>Visualization is clearer due to calculations of factors</a:t>
            </a:r>
            <a:endParaRPr lang="en-US" dirty="0"/>
          </a:p>
          <a:p>
            <a:r>
              <a:rPr lang="en-US" dirty="0">
                <a:latin typeface="Trade Gothic Next Cond"/>
              </a:rPr>
              <a:t>Simple ranking of items from low to high shows areas of strength and areas for improvement</a:t>
            </a:r>
          </a:p>
          <a:p>
            <a:r>
              <a:rPr lang="en-US" dirty="0">
                <a:latin typeface="Trade Gothic Next Cond"/>
              </a:rPr>
              <a:t>Survey item prompts are visible</a:t>
            </a:r>
            <a:endParaRPr lang="en-US" dirty="0"/>
          </a:p>
          <a:p>
            <a:r>
              <a:rPr lang="en-US" dirty="0">
                <a:latin typeface="Trade Gothic Next Cond"/>
              </a:rPr>
              <a:t>Interactivity allows filtering and disaggregation in real time</a:t>
            </a:r>
            <a:endParaRPr lang="en-US" dirty="0"/>
          </a:p>
          <a:p>
            <a:pPr lvl="1">
              <a:buFont typeface="Courier New" panose="020B0604020202020204" pitchFamily="34" charset="0"/>
              <a:buChar char="o"/>
            </a:pPr>
            <a:r>
              <a:rPr lang="en-US" b="1" dirty="0">
                <a:latin typeface="Trade Gothic Next Cond"/>
              </a:rPr>
              <a:t>By year</a:t>
            </a:r>
          </a:p>
          <a:p>
            <a:pPr lvl="1">
              <a:buFont typeface="Courier New" panose="020B0604020202020204" pitchFamily="34" charset="0"/>
              <a:buChar char="o"/>
            </a:pPr>
            <a:r>
              <a:rPr lang="en-US" b="1" dirty="0">
                <a:latin typeface="Trade Gothic Next Cond"/>
              </a:rPr>
              <a:t>By program</a:t>
            </a:r>
            <a:endParaRPr lang="en-US" dirty="0">
              <a:latin typeface="Trade Gothic Next Cond"/>
            </a:endParaRPr>
          </a:p>
          <a:p>
            <a:endParaRPr lang="en-US" dirty="0"/>
          </a:p>
        </p:txBody>
      </p:sp>
    </p:spTree>
    <p:extLst>
      <p:ext uri="{BB962C8B-B14F-4D97-AF65-F5344CB8AC3E}">
        <p14:creationId xmlns:p14="http://schemas.microsoft.com/office/powerpoint/2010/main" val="31593385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AAA64-61CA-8B43-7CA7-6EC23833AC22}"/>
              </a:ext>
            </a:extLst>
          </p:cNvPr>
          <p:cNvSpPr>
            <a:spLocks noGrp="1"/>
          </p:cNvSpPr>
          <p:nvPr>
            <p:ph type="title"/>
          </p:nvPr>
        </p:nvSpPr>
        <p:spPr/>
        <p:txBody>
          <a:bodyPr lIns="91440" tIns="45720" rIns="91440" bIns="45720" anchor="t"/>
          <a:lstStyle/>
          <a:p>
            <a:r>
              <a:rPr lang="en-US" dirty="0">
                <a:latin typeface="Trade Gothic Next Heavy"/>
              </a:rPr>
              <a:t>Next Steps: AI Analysis – Copilot?</a:t>
            </a:r>
          </a:p>
        </p:txBody>
      </p:sp>
      <p:sp>
        <p:nvSpPr>
          <p:cNvPr id="3" name="Content Placeholder 2">
            <a:extLst>
              <a:ext uri="{FF2B5EF4-FFF2-40B4-BE49-F238E27FC236}">
                <a16:creationId xmlns:a16="http://schemas.microsoft.com/office/drawing/2014/main" id="{FDDD12A6-7534-0E8B-4F4E-8C61DF0B35FE}"/>
              </a:ext>
            </a:extLst>
          </p:cNvPr>
          <p:cNvSpPr>
            <a:spLocks noGrp="1"/>
          </p:cNvSpPr>
          <p:nvPr>
            <p:ph idx="1"/>
          </p:nvPr>
        </p:nvSpPr>
        <p:spPr/>
        <p:txBody>
          <a:bodyPr lIns="91440" tIns="45720" rIns="91440" bIns="45720" anchor="t"/>
          <a:lstStyle/>
          <a:p>
            <a:r>
              <a:rPr lang="en-US" sz="2400" dirty="0">
                <a:latin typeface="Trade Gothic Next Cond"/>
              </a:rPr>
              <a:t>Using the raw data showing individual results of a teacher prep program satisfaction survey, summarize trends for individual questions as well as areas of strength and areas for improvement.</a:t>
            </a:r>
          </a:p>
          <a:p>
            <a:r>
              <a:rPr lang="en-US" dirty="0">
                <a:latin typeface="Trade Gothic Next Cond"/>
              </a:rPr>
              <a:t>Advantages:</a:t>
            </a:r>
            <a:endParaRPr lang="en-US" b="0" dirty="0">
              <a:latin typeface="Trade Gothic Next Cond"/>
            </a:endParaRPr>
          </a:p>
          <a:p>
            <a:pPr lvl="1">
              <a:buFont typeface="Courier New" panose="020B0604020202020204" pitchFamily="34" charset="0"/>
              <a:buChar char="o"/>
            </a:pPr>
            <a:r>
              <a:rPr lang="en-US" b="1" dirty="0">
                <a:latin typeface="Trade Gothic Next Cond"/>
              </a:rPr>
              <a:t>Comparison to original Excel calculations and written narrative</a:t>
            </a:r>
            <a:endParaRPr lang="en-US" b="1">
              <a:latin typeface="Trade Gothic Next Cond"/>
            </a:endParaRPr>
          </a:p>
          <a:p>
            <a:pPr lvl="1">
              <a:buFont typeface="Courier New" panose="020B0604020202020204" pitchFamily="34" charset="0"/>
              <a:buChar char="o"/>
            </a:pPr>
            <a:r>
              <a:rPr lang="en-US" b="1" dirty="0">
                <a:latin typeface="Trade Gothic Next Cond"/>
              </a:rPr>
              <a:t>Efficiency of data analysis</a:t>
            </a:r>
          </a:p>
          <a:p>
            <a:r>
              <a:rPr lang="en-US" dirty="0">
                <a:latin typeface="Trade Gothic Next Cond"/>
              </a:rPr>
              <a:t>Concerns:</a:t>
            </a:r>
            <a:endParaRPr lang="en-US" b="0" dirty="0">
              <a:latin typeface="Trade Gothic Next Cond"/>
            </a:endParaRPr>
          </a:p>
          <a:p>
            <a:pPr lvl="1">
              <a:buFont typeface="Courier New" panose="020B0604020202020204" pitchFamily="34" charset="0"/>
              <a:buChar char="o"/>
            </a:pPr>
            <a:r>
              <a:rPr lang="en-US" b="1" dirty="0">
                <a:latin typeface="Trade Gothic Next Cond"/>
              </a:rPr>
              <a:t>Trust in AI conclusions</a:t>
            </a:r>
          </a:p>
          <a:p>
            <a:pPr lvl="1">
              <a:buFont typeface="Courier New" panose="020B0604020202020204" pitchFamily="34" charset="0"/>
              <a:buChar char="o"/>
            </a:pPr>
            <a:r>
              <a:rPr lang="en-US" b="1" dirty="0">
                <a:latin typeface="Trade Gothic Next Cond"/>
              </a:rPr>
              <a:t>Ethical considerations</a:t>
            </a:r>
          </a:p>
        </p:txBody>
      </p:sp>
    </p:spTree>
    <p:extLst>
      <p:ext uri="{BB962C8B-B14F-4D97-AF65-F5344CB8AC3E}">
        <p14:creationId xmlns:p14="http://schemas.microsoft.com/office/powerpoint/2010/main" val="1985321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A902D-21ED-6907-9A5B-3CEE48DE6753}"/>
              </a:ext>
            </a:extLst>
          </p:cNvPr>
          <p:cNvSpPr>
            <a:spLocks noGrp="1"/>
          </p:cNvSpPr>
          <p:nvPr>
            <p:ph type="title"/>
          </p:nvPr>
        </p:nvSpPr>
        <p:spPr/>
        <p:txBody>
          <a:bodyPr lIns="91440" tIns="45720" rIns="91440" bIns="45720" anchor="t"/>
          <a:lstStyle/>
          <a:p>
            <a:r>
              <a:rPr lang="en-US" dirty="0">
                <a:latin typeface="Trade Gothic Next Heavy"/>
              </a:rPr>
              <a:t>Session Participant Discussion</a:t>
            </a:r>
            <a:endParaRPr lang="en-US" dirty="0"/>
          </a:p>
        </p:txBody>
      </p:sp>
      <p:sp>
        <p:nvSpPr>
          <p:cNvPr id="3" name="Content Placeholder 2">
            <a:extLst>
              <a:ext uri="{FF2B5EF4-FFF2-40B4-BE49-F238E27FC236}">
                <a16:creationId xmlns:a16="http://schemas.microsoft.com/office/drawing/2014/main" id="{9596D5C1-BFD1-A4B2-4AEF-BC54C7A345F1}"/>
              </a:ext>
            </a:extLst>
          </p:cNvPr>
          <p:cNvSpPr>
            <a:spLocks noGrp="1"/>
          </p:cNvSpPr>
          <p:nvPr>
            <p:ph idx="1"/>
          </p:nvPr>
        </p:nvSpPr>
        <p:spPr/>
        <p:txBody>
          <a:bodyPr lIns="91440" tIns="45720" rIns="91440" bIns="45720" anchor="t"/>
          <a:lstStyle/>
          <a:p>
            <a:r>
              <a:rPr lang="en-US" dirty="0">
                <a:latin typeface="Trade Gothic Next Cond"/>
              </a:rPr>
              <a:t>How many of you use this data? How?</a:t>
            </a:r>
          </a:p>
          <a:p>
            <a:r>
              <a:rPr lang="en-US" dirty="0">
                <a:latin typeface="Trade Gothic Next Cond"/>
              </a:rPr>
              <a:t>How do you disseminate the results of the data to faculty?</a:t>
            </a:r>
          </a:p>
          <a:p>
            <a:r>
              <a:rPr lang="en-US" dirty="0">
                <a:latin typeface="Trade Gothic Next Cond"/>
              </a:rPr>
              <a:t>How do you use these data to inform program continuous improvement?</a:t>
            </a:r>
            <a:endParaRPr lang="en-US" dirty="0"/>
          </a:p>
        </p:txBody>
      </p:sp>
    </p:spTree>
    <p:extLst>
      <p:ext uri="{BB962C8B-B14F-4D97-AF65-F5344CB8AC3E}">
        <p14:creationId xmlns:p14="http://schemas.microsoft.com/office/powerpoint/2010/main" val="17157604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696B8FF-75B2-AFB1-E4DB-F19C6976FFBA}"/>
              </a:ext>
            </a:extLst>
          </p:cNvPr>
          <p:cNvSpPr>
            <a:spLocks noGrp="1"/>
          </p:cNvSpPr>
          <p:nvPr>
            <p:ph type="title"/>
          </p:nvPr>
        </p:nvSpPr>
        <p:spPr/>
        <p:txBody>
          <a:bodyPr/>
          <a:lstStyle/>
          <a:p>
            <a:r>
              <a:rPr lang="en-US"/>
              <a:t>Questions?</a:t>
            </a:r>
          </a:p>
        </p:txBody>
      </p:sp>
      <p:sp>
        <p:nvSpPr>
          <p:cNvPr id="11" name="Text Placeholder 10">
            <a:extLst>
              <a:ext uri="{FF2B5EF4-FFF2-40B4-BE49-F238E27FC236}">
                <a16:creationId xmlns:a16="http://schemas.microsoft.com/office/drawing/2014/main" id="{343BEF31-D6D8-111D-F9F6-F61E2E59E4E8}"/>
              </a:ext>
            </a:extLst>
          </p:cNvPr>
          <p:cNvSpPr>
            <a:spLocks noGrp="1"/>
          </p:cNvSpPr>
          <p:nvPr>
            <p:ph type="body" idx="1"/>
          </p:nvPr>
        </p:nvSpPr>
        <p:spPr/>
        <p:txBody>
          <a:bodyPr/>
          <a:lstStyle/>
          <a:p>
            <a:r>
              <a:rPr lang="en-US">
                <a:hlinkClick r:id="rId3"/>
              </a:rPr>
              <a:t>b.yusko@csuohio.edu</a:t>
            </a:r>
            <a:endParaRPr lang="en-US"/>
          </a:p>
          <a:p>
            <a:endParaRPr lang="en-US"/>
          </a:p>
          <a:p>
            <a:endParaRPr lang="en-US"/>
          </a:p>
        </p:txBody>
      </p:sp>
    </p:spTree>
    <p:extLst>
      <p:ext uri="{BB962C8B-B14F-4D97-AF65-F5344CB8AC3E}">
        <p14:creationId xmlns:p14="http://schemas.microsoft.com/office/powerpoint/2010/main" val="141374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C2BCBFB8-B435-05CA-21E8-FD564C7FCA11}"/>
              </a:ext>
            </a:extLst>
          </p:cNvPr>
          <p:cNvSpPr>
            <a:spLocks noGrp="1"/>
          </p:cNvSpPr>
          <p:nvPr>
            <p:ph type="title"/>
          </p:nvPr>
        </p:nvSpPr>
        <p:spPr/>
        <p:txBody>
          <a:bodyPr lIns="91440" tIns="45720" rIns="91440" bIns="45720" anchor="t"/>
          <a:lstStyle/>
          <a:p>
            <a:r>
              <a:rPr lang="en-US">
                <a:latin typeface="Trade Gothic Next Heavy"/>
              </a:rPr>
              <a:t>Preservice Teacher Survey - History</a:t>
            </a:r>
            <a:endParaRPr lang="en-US"/>
          </a:p>
        </p:txBody>
      </p:sp>
      <p:sp>
        <p:nvSpPr>
          <p:cNvPr id="15" name="Content Placeholder 14">
            <a:extLst>
              <a:ext uri="{FF2B5EF4-FFF2-40B4-BE49-F238E27FC236}">
                <a16:creationId xmlns:a16="http://schemas.microsoft.com/office/drawing/2014/main" id="{E877CF9D-DBF7-2891-2F01-2033E484E52B}"/>
              </a:ext>
            </a:extLst>
          </p:cNvPr>
          <p:cNvSpPr>
            <a:spLocks noGrp="1"/>
          </p:cNvSpPr>
          <p:nvPr>
            <p:ph idx="1"/>
          </p:nvPr>
        </p:nvSpPr>
        <p:spPr>
          <a:xfrm>
            <a:off x="838200" y="2801066"/>
            <a:ext cx="10515600" cy="3710838"/>
          </a:xfrm>
        </p:spPr>
        <p:txBody>
          <a:bodyPr lIns="91440" tIns="45720" rIns="91440" bIns="45720" anchor="t"/>
          <a:lstStyle/>
          <a:p>
            <a:pPr>
              <a:spcAft>
                <a:spcPts val="1800"/>
              </a:spcAft>
            </a:pPr>
            <a:r>
              <a:rPr lang="en-US">
                <a:latin typeface="Trade Gothic Next Cond"/>
                <a:hlinkClick r:id="rId3"/>
              </a:rPr>
              <a:t>Metrics established by ORC: 3333.048</a:t>
            </a:r>
            <a:r>
              <a:rPr lang="en-US">
                <a:latin typeface="Trade Gothic Next Cond"/>
              </a:rPr>
              <a:t> (2009-2010 Operating Budget; revised 2014, 2015, 2023, 2024) </a:t>
            </a:r>
          </a:p>
          <a:p>
            <a:pPr lvl="1"/>
            <a:r>
              <a:rPr lang="en-US">
                <a:latin typeface="Trade Gothic Next Cond"/>
              </a:rPr>
              <a:t>Provide for "the inspection of institutions of higher education desiring to prepare educators" to ensure they are "aligned with the standards and qualifications for educator licenses"</a:t>
            </a:r>
          </a:p>
          <a:p>
            <a:pPr lvl="1"/>
            <a:r>
              <a:rPr lang="en-US">
                <a:latin typeface="Trade Gothic Next Cond"/>
              </a:rPr>
              <a:t>"May require an institution of higher education, as a condition of approval by the chancellor, to make changes in the curricula of its preparation programs"</a:t>
            </a:r>
          </a:p>
          <a:p>
            <a:pPr lvl="1"/>
            <a:r>
              <a:rPr lang="en-US">
                <a:latin typeface="Trade Gothic Next Cond"/>
              </a:rPr>
              <a:t>Mandates publication of the results</a:t>
            </a:r>
            <a:endParaRPr lang="en-US" sz="1800" b="0">
              <a:solidFill>
                <a:srgbClr val="000000"/>
              </a:solidFill>
              <a:latin typeface="Times"/>
              <a:cs typeface="Times"/>
            </a:endParaRPr>
          </a:p>
          <a:p>
            <a:pPr marL="347345">
              <a:spcAft>
                <a:spcPts val="1800"/>
              </a:spcAft>
            </a:pPr>
            <a:endParaRPr lang="en-US" sz="1800" b="0">
              <a:solidFill>
                <a:srgbClr val="000000"/>
              </a:solidFill>
              <a:latin typeface="Times"/>
              <a:cs typeface="Times"/>
            </a:endParaRPr>
          </a:p>
        </p:txBody>
      </p:sp>
    </p:spTree>
    <p:extLst>
      <p:ext uri="{BB962C8B-B14F-4D97-AF65-F5344CB8AC3E}">
        <p14:creationId xmlns:p14="http://schemas.microsoft.com/office/powerpoint/2010/main" val="231798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D475D-0408-06A1-C43B-C5645C5DECAA}"/>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37BBA12E-9858-6C2A-7A3C-81DE404168B6}"/>
              </a:ext>
            </a:extLst>
          </p:cNvPr>
          <p:cNvSpPr>
            <a:spLocks noGrp="1"/>
          </p:cNvSpPr>
          <p:nvPr>
            <p:ph type="title"/>
          </p:nvPr>
        </p:nvSpPr>
        <p:spPr/>
        <p:txBody>
          <a:bodyPr lIns="91440" tIns="45720" rIns="91440" bIns="45720" anchor="t"/>
          <a:lstStyle/>
          <a:p>
            <a:r>
              <a:rPr lang="en-US">
                <a:latin typeface="Trade Gothic Next Heavy"/>
              </a:rPr>
              <a:t>Preservice Teacher Survey - History</a:t>
            </a:r>
            <a:endParaRPr lang="en-US"/>
          </a:p>
        </p:txBody>
      </p:sp>
      <p:sp>
        <p:nvSpPr>
          <p:cNvPr id="15" name="Content Placeholder 14">
            <a:extLst>
              <a:ext uri="{FF2B5EF4-FFF2-40B4-BE49-F238E27FC236}">
                <a16:creationId xmlns:a16="http://schemas.microsoft.com/office/drawing/2014/main" id="{D13D4CA9-588C-707B-F581-97556937B0EB}"/>
              </a:ext>
            </a:extLst>
          </p:cNvPr>
          <p:cNvSpPr>
            <a:spLocks noGrp="1"/>
          </p:cNvSpPr>
          <p:nvPr>
            <p:ph idx="1"/>
          </p:nvPr>
        </p:nvSpPr>
        <p:spPr>
          <a:xfrm>
            <a:off x="838200" y="2801066"/>
            <a:ext cx="10515600" cy="3710838"/>
          </a:xfrm>
        </p:spPr>
        <p:txBody>
          <a:bodyPr lIns="91440" tIns="45720" rIns="91440" bIns="45720" anchor="t"/>
          <a:lstStyle/>
          <a:p>
            <a:pPr marL="228600" lvl="1">
              <a:spcBef>
                <a:spcPts val="1000"/>
              </a:spcBef>
              <a:spcAft>
                <a:spcPts val="1800"/>
              </a:spcAft>
            </a:pPr>
            <a:r>
              <a:rPr lang="en-US" sz="2800" b="1">
                <a:latin typeface="Trade Gothic Next Cond"/>
              </a:rPr>
              <a:t>2024 revision incorporated science of reading audit</a:t>
            </a:r>
          </a:p>
          <a:p>
            <a:pPr marL="685800" lvl="3">
              <a:spcBef>
                <a:spcPts val="1000"/>
              </a:spcBef>
              <a:spcAft>
                <a:spcPts val="1800"/>
              </a:spcAft>
            </a:pPr>
            <a:r>
              <a:rPr lang="en-US" sz="2600">
                <a:latin typeface="Trade Gothic Next Cond"/>
              </a:rPr>
              <a:t>"The chancellor shall revoke approval for programs that are found to be not in alignment and do not address the findings of the audit within a year. All programs shall be reviewed every four years thereafter to ensure continued alignment."</a:t>
            </a:r>
          </a:p>
          <a:p>
            <a:pPr marL="685800" lvl="3">
              <a:spcBef>
                <a:spcPts val="1000"/>
              </a:spcBef>
              <a:spcAft>
                <a:spcPts val="1800"/>
              </a:spcAft>
            </a:pPr>
            <a:r>
              <a:rPr lang="en-US" sz="2600">
                <a:latin typeface="Trade Gothic Next Cond"/>
              </a:rPr>
              <a:t>Public dashboard for first-time pass rates</a:t>
            </a:r>
          </a:p>
          <a:p>
            <a:pPr marL="685800" lvl="3">
              <a:spcBef>
                <a:spcPts val="1000"/>
              </a:spcBef>
              <a:spcAft>
                <a:spcPts val="1800"/>
              </a:spcAft>
            </a:pPr>
            <a:r>
              <a:rPr lang="en-US" sz="2600">
                <a:latin typeface="Trade Gothic Next Cond"/>
              </a:rPr>
              <a:t>PD vendors approved for Science of Reading</a:t>
            </a:r>
          </a:p>
          <a:p>
            <a:pPr marL="347345">
              <a:spcAft>
                <a:spcPts val="1800"/>
              </a:spcAft>
            </a:pPr>
            <a:endParaRPr lang="en-US" sz="1800" b="0">
              <a:solidFill>
                <a:srgbClr val="000000"/>
              </a:solidFill>
              <a:latin typeface="Times"/>
              <a:cs typeface="Times"/>
            </a:endParaRPr>
          </a:p>
          <a:p>
            <a:pPr marL="347345">
              <a:spcAft>
                <a:spcPts val="1800"/>
              </a:spcAft>
            </a:pPr>
            <a:endParaRPr lang="en-US" sz="1800" b="0">
              <a:solidFill>
                <a:srgbClr val="000000"/>
              </a:solidFill>
              <a:latin typeface="Times"/>
              <a:cs typeface="Times"/>
            </a:endParaRPr>
          </a:p>
        </p:txBody>
      </p:sp>
    </p:spTree>
    <p:extLst>
      <p:ext uri="{BB962C8B-B14F-4D97-AF65-F5344CB8AC3E}">
        <p14:creationId xmlns:p14="http://schemas.microsoft.com/office/powerpoint/2010/main" val="664606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9BE79-2A9D-FE23-0DFD-F8CD72255AB0}"/>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630AD67E-3C69-CED7-49B6-F8B9C86B2C28}"/>
              </a:ext>
            </a:extLst>
          </p:cNvPr>
          <p:cNvSpPr>
            <a:spLocks noGrp="1"/>
          </p:cNvSpPr>
          <p:nvPr>
            <p:ph type="title"/>
          </p:nvPr>
        </p:nvSpPr>
        <p:spPr/>
        <p:txBody>
          <a:bodyPr lIns="91440" tIns="45720" rIns="91440" bIns="45720" anchor="t"/>
          <a:lstStyle/>
          <a:p>
            <a:r>
              <a:rPr lang="en-US">
                <a:latin typeface="Trade Gothic Next Heavy"/>
              </a:rPr>
              <a:t>Preservice Teacher Survey - Content</a:t>
            </a:r>
            <a:endParaRPr lang="en-US"/>
          </a:p>
        </p:txBody>
      </p:sp>
      <p:sp>
        <p:nvSpPr>
          <p:cNvPr id="15" name="Content Placeholder 14">
            <a:extLst>
              <a:ext uri="{FF2B5EF4-FFF2-40B4-BE49-F238E27FC236}">
                <a16:creationId xmlns:a16="http://schemas.microsoft.com/office/drawing/2014/main" id="{ADABE6B4-A5FC-34D6-BE63-E7891C9CD08F}"/>
              </a:ext>
            </a:extLst>
          </p:cNvPr>
          <p:cNvSpPr>
            <a:spLocks noGrp="1"/>
          </p:cNvSpPr>
          <p:nvPr>
            <p:ph idx="1"/>
          </p:nvPr>
        </p:nvSpPr>
        <p:spPr/>
        <p:txBody>
          <a:bodyPr lIns="91440" tIns="45720" rIns="91440" bIns="45720" anchor="t"/>
          <a:lstStyle/>
          <a:p>
            <a:pPr marL="404495">
              <a:spcAft>
                <a:spcPts val="1800"/>
              </a:spcAft>
            </a:pPr>
            <a:r>
              <a:rPr lang="en-US">
                <a:latin typeface="Trade Gothic Next Cond"/>
              </a:rPr>
              <a:t>Collaboration through OCTEO of ODHE and Accreditation Coordinators of public/private EPPs to develop the PTS survey items</a:t>
            </a:r>
          </a:p>
          <a:p>
            <a:pPr marL="404495">
              <a:spcAft>
                <a:spcPts val="1800"/>
              </a:spcAft>
            </a:pPr>
            <a:r>
              <a:rPr lang="en-US">
                <a:latin typeface="Trade Gothic Next Cond"/>
              </a:rPr>
              <a:t>Aligned with </a:t>
            </a:r>
            <a:r>
              <a:rPr lang="en-US" sz="2800" b="1">
                <a:latin typeface="Trade Gothic Next Cond"/>
              </a:rPr>
              <a:t>Ohio Standards for the Teaching Profession (OSTP), Ohio licensure requirements, and elements of national accreditation.</a:t>
            </a:r>
          </a:p>
          <a:p>
            <a:pPr marL="404495">
              <a:spcAft>
                <a:spcPts val="1800"/>
              </a:spcAft>
            </a:pPr>
            <a:r>
              <a:rPr lang="en-US">
                <a:latin typeface="Trade Gothic Next Cond"/>
                <a:hlinkClick r:id="rId3">
                  <a:extLst>
                    <a:ext uri="{A12FA001-AC4F-418D-AE19-62706E023703}">
                      <ahyp:hlinkClr xmlns:ahyp="http://schemas.microsoft.com/office/drawing/2018/hyperlinkcolor" val="tx"/>
                    </a:ext>
                  </a:extLst>
                </a:hlinkClick>
              </a:rPr>
              <a:t>Measuring the Performance of Educator Preparation Programs</a:t>
            </a:r>
            <a:endParaRPr lang="en-US">
              <a:latin typeface="Trade Gothic Next Cond"/>
            </a:endParaRPr>
          </a:p>
          <a:p>
            <a:pPr marL="347345">
              <a:spcAft>
                <a:spcPts val="1800"/>
              </a:spcAft>
            </a:pPr>
            <a:endParaRPr lang="en-US" sz="1800" b="0">
              <a:solidFill>
                <a:srgbClr val="000000"/>
              </a:solidFill>
              <a:latin typeface="Trade Gothic Next Cond"/>
              <a:cs typeface="Times"/>
            </a:endParaRPr>
          </a:p>
          <a:p>
            <a:pPr marL="347345">
              <a:spcAft>
                <a:spcPts val="1800"/>
              </a:spcAft>
            </a:pPr>
            <a:endParaRPr lang="en-US" sz="1800" b="0">
              <a:solidFill>
                <a:srgbClr val="000000"/>
              </a:solidFill>
              <a:latin typeface="Trade Gothic Next Cond"/>
              <a:cs typeface="Times"/>
            </a:endParaRPr>
          </a:p>
        </p:txBody>
      </p:sp>
    </p:spTree>
    <p:extLst>
      <p:ext uri="{BB962C8B-B14F-4D97-AF65-F5344CB8AC3E}">
        <p14:creationId xmlns:p14="http://schemas.microsoft.com/office/powerpoint/2010/main" val="1807573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DDDB4-37AB-96F1-C1FF-5F48ABE12143}"/>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17B6CE97-850B-08B8-D5C7-A4EC9F69BC4B}"/>
              </a:ext>
            </a:extLst>
          </p:cNvPr>
          <p:cNvSpPr>
            <a:spLocks noGrp="1"/>
          </p:cNvSpPr>
          <p:nvPr>
            <p:ph type="title"/>
          </p:nvPr>
        </p:nvSpPr>
        <p:spPr/>
        <p:txBody>
          <a:bodyPr lIns="91440" tIns="45720" rIns="91440" bIns="45720" anchor="t"/>
          <a:lstStyle/>
          <a:p>
            <a:r>
              <a:rPr lang="en-US">
                <a:latin typeface="Trade Gothic Next Heavy"/>
              </a:rPr>
              <a:t>Preservice Teacher Survey - Structure</a:t>
            </a:r>
            <a:endParaRPr lang="en-US"/>
          </a:p>
        </p:txBody>
      </p:sp>
      <p:sp>
        <p:nvSpPr>
          <p:cNvPr id="15" name="Content Placeholder 14">
            <a:extLst>
              <a:ext uri="{FF2B5EF4-FFF2-40B4-BE49-F238E27FC236}">
                <a16:creationId xmlns:a16="http://schemas.microsoft.com/office/drawing/2014/main" id="{024492D7-253E-6E20-1341-5BA7F707395D}"/>
              </a:ext>
            </a:extLst>
          </p:cNvPr>
          <p:cNvSpPr>
            <a:spLocks noGrp="1"/>
          </p:cNvSpPr>
          <p:nvPr>
            <p:ph idx="1"/>
          </p:nvPr>
        </p:nvSpPr>
        <p:spPr/>
        <p:txBody>
          <a:bodyPr lIns="91440" tIns="45720" rIns="91440" bIns="45720" anchor="t"/>
          <a:lstStyle/>
          <a:p>
            <a:pPr marL="0" indent="0">
              <a:spcAft>
                <a:spcPts val="1800"/>
              </a:spcAft>
              <a:buNone/>
            </a:pPr>
            <a:r>
              <a:rPr lang="en-US">
                <a:latin typeface="Trade Gothic Next Cond"/>
              </a:rPr>
              <a:t>49 four-point Likert-scale questions regarding candidate satisfaction--5 FACTORS  are categorized (Load factor&gt;0.6)</a:t>
            </a:r>
          </a:p>
          <a:p>
            <a:pPr marL="1147445" lvl="1" indent="-514350">
              <a:lnSpc>
                <a:spcPct val="100000"/>
              </a:lnSpc>
              <a:spcBef>
                <a:spcPts val="0"/>
              </a:spcBef>
              <a:buAutoNum type="arabicPeriod"/>
            </a:pPr>
            <a:r>
              <a:rPr lang="en-US" sz="2600">
                <a:latin typeface="Trade Gothic Next Cond"/>
              </a:rPr>
              <a:t>Pedagogy and Assessment (accounted for nearly 80% of the variance)</a:t>
            </a:r>
          </a:p>
          <a:p>
            <a:pPr marL="1147445" lvl="1" indent="-514350">
              <a:lnSpc>
                <a:spcPct val="100000"/>
              </a:lnSpc>
              <a:spcBef>
                <a:spcPts val="0"/>
              </a:spcBef>
              <a:buAutoNum type="arabicPeriod"/>
            </a:pPr>
            <a:r>
              <a:rPr lang="en-US" sz="2600">
                <a:latin typeface="Trade Gothic Next Cond"/>
              </a:rPr>
              <a:t>Ohio-Specific Requirements</a:t>
            </a:r>
          </a:p>
          <a:p>
            <a:pPr marL="1147445" lvl="1" indent="-514350">
              <a:lnSpc>
                <a:spcPct val="100000"/>
              </a:lnSpc>
              <a:spcBef>
                <a:spcPts val="0"/>
              </a:spcBef>
              <a:buAutoNum type="arabicPeriod"/>
            </a:pPr>
            <a:r>
              <a:rPr lang="en-US" sz="2600">
                <a:latin typeface="Trade Gothic Next Cond"/>
              </a:rPr>
              <a:t>Program Faculty</a:t>
            </a:r>
          </a:p>
          <a:p>
            <a:pPr marL="1147445" lvl="1" indent="-514350">
              <a:lnSpc>
                <a:spcPct val="100000"/>
              </a:lnSpc>
              <a:spcBef>
                <a:spcPts val="0"/>
              </a:spcBef>
              <a:buAutoNum type="arabicPeriod"/>
            </a:pPr>
            <a:r>
              <a:rPr lang="en-US" sz="2600">
                <a:latin typeface="Trade Gothic Next Cond"/>
              </a:rPr>
              <a:t>Cultural Diversity</a:t>
            </a:r>
          </a:p>
          <a:p>
            <a:pPr marL="1147445" lvl="1" indent="-514350">
              <a:lnSpc>
                <a:spcPct val="100000"/>
              </a:lnSpc>
              <a:spcBef>
                <a:spcPts val="0"/>
              </a:spcBef>
              <a:buAutoNum type="arabicPeriod"/>
            </a:pPr>
            <a:r>
              <a:rPr lang="en-US" sz="2600">
                <a:latin typeface="Trade Gothic Next Cond"/>
              </a:rPr>
              <a:t>Field and Clinical</a:t>
            </a:r>
          </a:p>
          <a:p>
            <a:pPr marL="804545" lvl="1">
              <a:spcAft>
                <a:spcPts val="1800"/>
              </a:spcAft>
              <a:buAutoNum type="arabicPeriod"/>
            </a:pPr>
            <a:endParaRPr lang="en-US" sz="1800">
              <a:solidFill>
                <a:srgbClr val="FF0000"/>
              </a:solidFill>
              <a:latin typeface="Times"/>
              <a:cs typeface="Times"/>
            </a:endParaRPr>
          </a:p>
        </p:txBody>
      </p:sp>
    </p:spTree>
    <p:extLst>
      <p:ext uri="{BB962C8B-B14F-4D97-AF65-F5344CB8AC3E}">
        <p14:creationId xmlns:p14="http://schemas.microsoft.com/office/powerpoint/2010/main" val="4110452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9BD8B-5507-5DB5-371D-ABEB760FB20F}"/>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76F5F9ED-10CF-76EC-B7A2-AC6F2732B033}"/>
              </a:ext>
            </a:extLst>
          </p:cNvPr>
          <p:cNvSpPr>
            <a:spLocks noGrp="1"/>
          </p:cNvSpPr>
          <p:nvPr>
            <p:ph type="title"/>
          </p:nvPr>
        </p:nvSpPr>
        <p:spPr/>
        <p:txBody>
          <a:bodyPr lIns="91440" tIns="45720" rIns="91440" bIns="45720" anchor="t"/>
          <a:lstStyle/>
          <a:p>
            <a:r>
              <a:rPr lang="en-US">
                <a:latin typeface="Trade Gothic Next Heavy"/>
              </a:rPr>
              <a:t>Preservice Teacher Survey - Process</a:t>
            </a:r>
            <a:endParaRPr lang="en-US"/>
          </a:p>
        </p:txBody>
      </p:sp>
      <p:sp>
        <p:nvSpPr>
          <p:cNvPr id="15" name="Content Placeholder 14">
            <a:extLst>
              <a:ext uri="{FF2B5EF4-FFF2-40B4-BE49-F238E27FC236}">
                <a16:creationId xmlns:a16="http://schemas.microsoft.com/office/drawing/2014/main" id="{5FF96CB8-111B-8705-6006-7898232EA536}"/>
              </a:ext>
            </a:extLst>
          </p:cNvPr>
          <p:cNvSpPr>
            <a:spLocks noGrp="1"/>
          </p:cNvSpPr>
          <p:nvPr>
            <p:ph idx="1"/>
          </p:nvPr>
        </p:nvSpPr>
        <p:spPr>
          <a:xfrm>
            <a:off x="838200" y="2801066"/>
            <a:ext cx="10515600" cy="3710838"/>
          </a:xfrm>
        </p:spPr>
        <p:txBody>
          <a:bodyPr lIns="91440" tIns="45720" rIns="91440" bIns="45720" anchor="t"/>
          <a:lstStyle/>
          <a:p>
            <a:pPr marL="347345">
              <a:spcAft>
                <a:spcPts val="1800"/>
              </a:spcAft>
            </a:pPr>
            <a:r>
              <a:rPr lang="en-US">
                <a:solidFill>
                  <a:srgbClr val="7F7F7F"/>
                </a:solidFill>
                <a:latin typeface="Trade Gothic Next Cond"/>
                <a:cs typeface="Times"/>
              </a:rPr>
              <a:t>Administered annually by the Ohio Department of Higher Education (ODHE) to all teacher candidates in student teaching, using lists provided by EPP's</a:t>
            </a:r>
          </a:p>
          <a:p>
            <a:pPr marL="347345">
              <a:spcAft>
                <a:spcPts val="1800"/>
              </a:spcAft>
            </a:pPr>
            <a:r>
              <a:rPr lang="en-US">
                <a:solidFill>
                  <a:srgbClr val="7F7F7F"/>
                </a:solidFill>
                <a:latin typeface="Trade Gothic Next Cond"/>
                <a:cs typeface="Times"/>
              </a:rPr>
              <a:t>Raw data available to EPP Metric Reporting System contacts</a:t>
            </a:r>
          </a:p>
          <a:p>
            <a:pPr marL="347345">
              <a:spcAft>
                <a:spcPts val="1800"/>
              </a:spcAft>
            </a:pPr>
            <a:r>
              <a:rPr lang="en-US">
                <a:solidFill>
                  <a:srgbClr val="7F7F7F"/>
                </a:solidFill>
                <a:latin typeface="Trade Gothic Next Cond"/>
                <a:cs typeface="Times"/>
              </a:rPr>
              <a:t>EPP-wide and Program-Specific results published in annual EPP Performance Reports (</a:t>
            </a:r>
            <a:r>
              <a:rPr lang="en-US">
                <a:solidFill>
                  <a:srgbClr val="7F7F7F"/>
                </a:solidFill>
                <a:latin typeface="Trade Gothic Next Cond"/>
                <a:cs typeface="Times"/>
                <a:hlinkClick r:id="rId3">
                  <a:extLst>
                    <a:ext uri="{A12FA001-AC4F-418D-AE19-62706E023703}">
                      <ahyp:hlinkClr xmlns:ahyp="http://schemas.microsoft.com/office/drawing/2018/hyperlinkcolor" val="tx"/>
                    </a:ext>
                  </a:extLst>
                </a:hlinkClick>
              </a:rPr>
              <a:t>Measuring the Performance of Educator Preparation Programs</a:t>
            </a:r>
            <a:r>
              <a:rPr lang="en-US">
                <a:solidFill>
                  <a:srgbClr val="7F7F7F"/>
                </a:solidFill>
                <a:latin typeface="Trade Gothic Next Cond"/>
                <a:cs typeface="Times"/>
              </a:rPr>
              <a:t>) on ODHE website</a:t>
            </a:r>
          </a:p>
          <a:p>
            <a:pPr marL="347345">
              <a:spcAft>
                <a:spcPts val="1800"/>
              </a:spcAft>
            </a:pPr>
            <a:endParaRPr lang="en-US" sz="1800" b="0">
              <a:solidFill>
                <a:srgbClr val="000000"/>
              </a:solidFill>
              <a:latin typeface="Times"/>
              <a:cs typeface="Times"/>
            </a:endParaRPr>
          </a:p>
        </p:txBody>
      </p:sp>
    </p:spTree>
    <p:extLst>
      <p:ext uri="{BB962C8B-B14F-4D97-AF65-F5344CB8AC3E}">
        <p14:creationId xmlns:p14="http://schemas.microsoft.com/office/powerpoint/2010/main" val="2930313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C3ECA-9981-8639-56AC-2E60E851D620}"/>
              </a:ext>
            </a:extLst>
          </p:cNvPr>
          <p:cNvSpPr>
            <a:spLocks noGrp="1"/>
          </p:cNvSpPr>
          <p:nvPr>
            <p:ph type="title"/>
          </p:nvPr>
        </p:nvSpPr>
        <p:spPr/>
        <p:txBody>
          <a:bodyPr lIns="91440" tIns="45720" rIns="91440" bIns="45720" anchor="t"/>
          <a:lstStyle/>
          <a:p>
            <a:r>
              <a:rPr lang="en-US">
                <a:latin typeface="Trade Gothic Next Heavy"/>
              </a:rPr>
              <a:t>Uses of the Data </a:t>
            </a:r>
            <a:endParaRPr lang="en-US"/>
          </a:p>
        </p:txBody>
      </p:sp>
      <p:sp>
        <p:nvSpPr>
          <p:cNvPr id="3" name="Content Placeholder 2">
            <a:extLst>
              <a:ext uri="{FF2B5EF4-FFF2-40B4-BE49-F238E27FC236}">
                <a16:creationId xmlns:a16="http://schemas.microsoft.com/office/drawing/2014/main" id="{389923AA-8020-1A7F-1ABE-8BB56E72A668}"/>
              </a:ext>
            </a:extLst>
          </p:cNvPr>
          <p:cNvSpPr>
            <a:spLocks noGrp="1"/>
          </p:cNvSpPr>
          <p:nvPr>
            <p:ph idx="1"/>
          </p:nvPr>
        </p:nvSpPr>
        <p:spPr/>
        <p:txBody>
          <a:bodyPr lIns="91440" tIns="45720" rIns="91440" bIns="45720" anchor="t"/>
          <a:lstStyle/>
          <a:p>
            <a:r>
              <a:rPr lang="en-US">
                <a:latin typeface="Trade Gothic Next Cond"/>
              </a:rPr>
              <a:t>Accountability for EPP</a:t>
            </a:r>
            <a:endParaRPr lang="en-US"/>
          </a:p>
          <a:p>
            <a:r>
              <a:rPr lang="en-US">
                <a:latin typeface="Trade Gothic Next Cond"/>
              </a:rPr>
              <a:t>Evidence for accreditation</a:t>
            </a:r>
            <a:endParaRPr lang="en-US"/>
          </a:p>
          <a:p>
            <a:r>
              <a:rPr lang="en-US">
                <a:latin typeface="Trade Gothic Next Cond"/>
              </a:rPr>
              <a:t>Information for consumers</a:t>
            </a:r>
          </a:p>
          <a:p>
            <a:r>
              <a:rPr lang="en-US">
                <a:latin typeface="Trade Gothic Next Cond"/>
              </a:rPr>
              <a:t>Tool for continuous improvement </a:t>
            </a:r>
            <a:endParaRPr lang="en-US"/>
          </a:p>
          <a:p>
            <a:endParaRPr lang="en-US"/>
          </a:p>
          <a:p>
            <a:pPr marL="0" indent="0">
              <a:buNone/>
            </a:pPr>
            <a:endParaRPr lang="en-US"/>
          </a:p>
          <a:p>
            <a:endParaRPr lang="en-US"/>
          </a:p>
        </p:txBody>
      </p:sp>
    </p:spTree>
    <p:extLst>
      <p:ext uri="{BB962C8B-B14F-4D97-AF65-F5344CB8AC3E}">
        <p14:creationId xmlns:p14="http://schemas.microsoft.com/office/powerpoint/2010/main" val="2842149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2DE0D-5C25-2312-5457-9D85FA7F4B5D}"/>
              </a:ext>
            </a:extLst>
          </p:cNvPr>
          <p:cNvSpPr>
            <a:spLocks noGrp="1"/>
          </p:cNvSpPr>
          <p:nvPr>
            <p:ph type="title"/>
          </p:nvPr>
        </p:nvSpPr>
        <p:spPr/>
        <p:txBody>
          <a:bodyPr lIns="91440" tIns="45720" rIns="91440" bIns="45720" anchor="t"/>
          <a:lstStyle/>
          <a:p>
            <a:r>
              <a:rPr lang="en-US">
                <a:latin typeface="Trade Gothic Next Heavy"/>
              </a:rPr>
              <a:t>Making Sense of the Data</a:t>
            </a:r>
            <a:endParaRPr lang="en-US"/>
          </a:p>
        </p:txBody>
      </p:sp>
      <p:sp>
        <p:nvSpPr>
          <p:cNvPr id="3" name="Content Placeholder 2">
            <a:extLst>
              <a:ext uri="{FF2B5EF4-FFF2-40B4-BE49-F238E27FC236}">
                <a16:creationId xmlns:a16="http://schemas.microsoft.com/office/drawing/2014/main" id="{E7B9D3C9-6EFB-4D8B-F783-D357BD840338}"/>
              </a:ext>
            </a:extLst>
          </p:cNvPr>
          <p:cNvSpPr>
            <a:spLocks noGrp="1"/>
          </p:cNvSpPr>
          <p:nvPr>
            <p:ph idx="1"/>
          </p:nvPr>
        </p:nvSpPr>
        <p:spPr/>
        <p:txBody>
          <a:bodyPr lIns="91440" tIns="45720" rIns="91440" bIns="45720" anchor="t"/>
          <a:lstStyle/>
          <a:p>
            <a:r>
              <a:rPr lang="en-US">
                <a:latin typeface="Trade Gothic Next Cond"/>
              </a:rPr>
              <a:t>Graphic Representations Using Excel</a:t>
            </a:r>
          </a:p>
          <a:p>
            <a:pPr lvl="1"/>
            <a:r>
              <a:rPr lang="en-US">
                <a:latin typeface="Trade Gothic Next Cond"/>
              </a:rPr>
              <a:t>Comparison of 3 years of scores with recent statewide averages</a:t>
            </a:r>
          </a:p>
          <a:p>
            <a:r>
              <a:rPr lang="en-US">
                <a:latin typeface="Trade Gothic Next Cond"/>
              </a:rPr>
              <a:t>Statistical calculations</a:t>
            </a:r>
          </a:p>
          <a:p>
            <a:pPr lvl="1"/>
            <a:r>
              <a:rPr lang="en-US">
                <a:latin typeface="Trade Gothic Next Cond"/>
              </a:rPr>
              <a:t>Increase/decrease scores for individual items</a:t>
            </a:r>
          </a:p>
          <a:p>
            <a:pPr lvl="1"/>
            <a:r>
              <a:rPr lang="en-US">
                <a:latin typeface="Trade Gothic Next Cond"/>
              </a:rPr>
              <a:t>Sorted scores to identify top 10 and bottom 10 to see which scores were consistently high or low</a:t>
            </a:r>
          </a:p>
          <a:p>
            <a:r>
              <a:rPr lang="en-US">
                <a:latin typeface="Trade Gothic Next Cond"/>
              </a:rPr>
              <a:t>Narrative for CAEP Annual Measures</a:t>
            </a:r>
            <a:endParaRPr lang="en-US"/>
          </a:p>
        </p:txBody>
      </p:sp>
    </p:spTree>
    <p:extLst>
      <p:ext uri="{BB962C8B-B14F-4D97-AF65-F5344CB8AC3E}">
        <p14:creationId xmlns:p14="http://schemas.microsoft.com/office/powerpoint/2010/main" val="41997616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1603</Words>
  <Application>Microsoft Macintosh PowerPoint</Application>
  <PresentationFormat>Widescreen</PresentationFormat>
  <Paragraphs>131</Paragraphs>
  <Slides>27</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Courier New</vt:lpstr>
      <vt:lpstr>Times</vt:lpstr>
      <vt:lpstr>Trade Gothic Next Cond</vt:lpstr>
      <vt:lpstr>Trade Gothic Next Heavy</vt:lpstr>
      <vt:lpstr>Wingdings,Sans-Serif</vt:lpstr>
      <vt:lpstr>Office Theme</vt:lpstr>
      <vt:lpstr>Responding to Feedback: Using Satisfaction Survey Data to Improve Teacher Preparation</vt:lpstr>
      <vt:lpstr>How can educator preparation programs respond productively to critical feedback from pre-service teachers? </vt:lpstr>
      <vt:lpstr>Preservice Teacher Survey - History</vt:lpstr>
      <vt:lpstr>Preservice Teacher Survey - History</vt:lpstr>
      <vt:lpstr>Preservice Teacher Survey - Content</vt:lpstr>
      <vt:lpstr>Preservice Teacher Survey - Structure</vt:lpstr>
      <vt:lpstr>Preservice Teacher Survey - Process</vt:lpstr>
      <vt:lpstr>Uses of the Data </vt:lpstr>
      <vt:lpstr>Making Sense of the Data</vt:lpstr>
      <vt:lpstr>PowerPoint Presentation</vt:lpstr>
      <vt:lpstr>Trypophobia</vt:lpstr>
      <vt:lpstr>2023 Findings – Positives</vt:lpstr>
      <vt:lpstr>2023 Findings – Areas for Improvement</vt:lpstr>
      <vt:lpstr>Preservice Survey 21-23 vs. 2023 Statewide</vt:lpstr>
      <vt:lpstr>New Directions – Factor Analyses</vt:lpstr>
      <vt:lpstr>ODHE Analysis</vt:lpstr>
      <vt:lpstr>Content and Face Validity</vt:lpstr>
      <vt:lpstr>Predictive Validity</vt:lpstr>
      <vt:lpstr>Five Factors</vt:lpstr>
      <vt:lpstr>Results of Factor Analysis – CSU Data</vt:lpstr>
      <vt:lpstr>Preparation for Instructional Design and Differentiation</vt:lpstr>
      <vt:lpstr>Program Advising and Feedback</vt:lpstr>
      <vt:lpstr>Power BI for Disseminating and Visualizing Data </vt:lpstr>
      <vt:lpstr>Advantages of PowerBI Dashboard</vt:lpstr>
      <vt:lpstr>Next Steps: AI Analysis – Copilot?</vt:lpstr>
      <vt:lpstr>Session Participant Discussion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R Holmes</dc:creator>
  <cp:lastModifiedBy>Mis, Robin</cp:lastModifiedBy>
  <cp:revision>771</cp:revision>
  <cp:lastPrinted>2023-03-23T18:46:21Z</cp:lastPrinted>
  <dcterms:created xsi:type="dcterms:W3CDTF">2023-02-22T14:54:41Z</dcterms:created>
  <dcterms:modified xsi:type="dcterms:W3CDTF">2025-10-03T20:24:18Z</dcterms:modified>
</cp:coreProperties>
</file>